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9" r:id="rId3"/>
    <p:sldId id="268" r:id="rId4"/>
    <p:sldId id="262" r:id="rId5"/>
    <p:sldId id="269" r:id="rId6"/>
    <p:sldId id="264" r:id="rId7"/>
    <p:sldId id="263" r:id="rId8"/>
    <p:sldId id="265" r:id="rId9"/>
    <p:sldId id="266" r:id="rId10"/>
    <p:sldId id="267" r:id="rId11"/>
    <p:sldId id="270" r:id="rId12"/>
    <p:sldId id="271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2704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Formatvorlage des Untertitelmasters durch Klicken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und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Zita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nskar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de-DE"/>
              <a:t>Formatvorlagen des Textmasters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11/25/2021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nskarte für Zi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de-DE"/>
              <a:t>Formatvorlagen des Textmasters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11/25/2021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Wahr oder Fals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de-DE"/>
              <a:t>Formatvorlagen des Textmasters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11/25/2021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11/25/2021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11/25/2021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11/25/2021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11/25/2021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11/25/2021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11/25/2021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32"/>
            <a:ext cx="2356674" cy="6853285"/>
            <a:chOff x="6627813" y="195454"/>
            <a:chExt cx="1952625" cy="5678297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5454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11/25/2021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58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G"/><Relationship Id="rId3" Type="http://schemas.openxmlformats.org/officeDocument/2006/relationships/image" Target="../media/image7.jpeg"/><Relationship Id="rId7" Type="http://schemas.openxmlformats.org/officeDocument/2006/relationships/image" Target="../media/image11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JPG"/><Relationship Id="rId5" Type="http://schemas.openxmlformats.org/officeDocument/2006/relationships/image" Target="../media/image9.JPG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2589213" y="2044932"/>
            <a:ext cx="8915399" cy="1986741"/>
          </a:xfrm>
        </p:spPr>
        <p:txBody>
          <a:bodyPr/>
          <a:lstStyle/>
          <a:p>
            <a:r>
              <a:rPr lang="de-DE" dirty="0"/>
              <a:t>Abenteuerdorf Wittgenstein   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2589213" y="4705005"/>
            <a:ext cx="8915399" cy="1198658"/>
          </a:xfrm>
        </p:spPr>
        <p:txBody>
          <a:bodyPr>
            <a:normAutofit/>
          </a:bodyPr>
          <a:lstStyle/>
          <a:p>
            <a:r>
              <a:rPr lang="de-DE" sz="2400" dirty="0">
                <a:solidFill>
                  <a:srgbClr val="427047"/>
                </a:solidFill>
              </a:rPr>
              <a:t>Erläuterungen zum aktuellen Wirtschaftsjahr 2021 </a:t>
            </a:r>
          </a:p>
          <a:p>
            <a:r>
              <a:rPr lang="de-DE" sz="2400" dirty="0">
                <a:solidFill>
                  <a:srgbClr val="427047"/>
                </a:solidFill>
              </a:rPr>
              <a:t>und zum Wirtschaftsplan 2022</a:t>
            </a:r>
          </a:p>
        </p:txBody>
      </p:sp>
    </p:spTree>
    <p:extLst>
      <p:ext uri="{BB962C8B-B14F-4D97-AF65-F5344CB8AC3E}">
        <p14:creationId xmlns:p14="http://schemas.microsoft.com/office/powerpoint/2010/main" val="28416971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069869" y="624110"/>
            <a:ext cx="7223760" cy="1280890"/>
          </a:xfrm>
        </p:spPr>
        <p:txBody>
          <a:bodyPr>
            <a:normAutofit fontScale="90000"/>
          </a:bodyPr>
          <a:lstStyle/>
          <a:p>
            <a:r>
              <a:rPr lang="de-DE" dirty="0"/>
              <a:t>Gewinn- und Verlustrechnung 2022</a:t>
            </a:r>
            <a:br>
              <a:rPr lang="de-DE" dirty="0"/>
            </a:br>
            <a:endParaRPr lang="de-DE" dirty="0"/>
          </a:p>
        </p:txBody>
      </p:sp>
      <p:pic>
        <p:nvPicPr>
          <p:cNvPr id="6" name="Grafik 5"/>
          <p:cNvPicPr/>
          <p:nvPr/>
        </p:nvPicPr>
        <p:blipFill rotWithShape="1">
          <a:blip r:embed="rId2"/>
          <a:srcRect l="52414" t="30570" r="10880" b="20341"/>
          <a:stretch/>
        </p:blipFill>
        <p:spPr bwMode="auto">
          <a:xfrm>
            <a:off x="2394066" y="1604683"/>
            <a:ext cx="6475614" cy="455504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9724164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219498" y="2058750"/>
            <a:ext cx="9285113" cy="1058523"/>
          </a:xfrm>
        </p:spPr>
        <p:txBody>
          <a:bodyPr>
            <a:normAutofit/>
          </a:bodyPr>
          <a:lstStyle/>
          <a:p>
            <a:r>
              <a:rPr lang="de-DE" dirty="0"/>
              <a:t>Ausblick auf 2022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1812176" y="3530128"/>
            <a:ext cx="9295095" cy="2763096"/>
          </a:xfrm>
        </p:spPr>
        <p:txBody>
          <a:bodyPr>
            <a:normAutofit fontScale="85000" lnSpcReduction="1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/>
              <a:t>Schaffung von naturnahen Spielmöglichkeiten am Teich (finanzielle Unterstützung Town &amp; Country Stiftung und Frauenhilfe Berghausen), Ausführung in Eigenleistung zusammen mit dem Förderverein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/>
              <a:t>Umsetzung von Energiesparmaßnahmen, insbesondere im Strombereich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/>
              <a:t>Erweiterung Tagesangebote in Kooperation mit verschiedenen Arbeitsbereichen im Kirchenkreis und darüber hinaus, z. B. Actionbound für Konfi- und Jugendgruppen, Seminare für Presbyter:innen, Pilgerwege, Lego-</a:t>
            </a:r>
            <a:r>
              <a:rPr lang="de-DE" dirty="0" err="1"/>
              <a:t>Bautage</a:t>
            </a:r>
            <a:r>
              <a:rPr lang="de-DE" dirty="0"/>
              <a:t> für Kinder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/>
              <a:t>Verwirklichung Waldkapelle / Andachtsplatz im Außengelände (Konzeption durch Team ADW, Beirat und Förderverein)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0C716029-EDFA-4D45-9612-24B157576D2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886" y="439374"/>
            <a:ext cx="2400000" cy="1800000"/>
          </a:xfrm>
          <a:prstGeom prst="rect">
            <a:avLst/>
          </a:prstGeom>
        </p:spPr>
      </p:pic>
      <p:pic>
        <p:nvPicPr>
          <p:cNvPr id="5" name="Grafik 4" descr="Ein Bild, das Baum, draußen, Boden, Stuhl enthält.&#10;&#10;Automatisch generierte Beschreibung">
            <a:extLst>
              <a:ext uri="{FF2B5EF4-FFF2-40B4-BE49-F238E27FC236}">
                <a16:creationId xmlns:a16="http://schemas.microsoft.com/office/drawing/2014/main" id="{DC8EA84D-8F53-47E2-9FD7-8634C85A7DF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585" r="23262"/>
          <a:stretch/>
        </p:blipFill>
        <p:spPr>
          <a:xfrm>
            <a:off x="7244679" y="1657447"/>
            <a:ext cx="2361273" cy="1433732"/>
          </a:xfrm>
          <a:prstGeom prst="rect">
            <a:avLst/>
          </a:prstGeom>
        </p:spPr>
      </p:pic>
      <p:pic>
        <p:nvPicPr>
          <p:cNvPr id="5122" name="Picture 2" descr="Quellbild anzeige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3991" y="532202"/>
            <a:ext cx="2040150" cy="2352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01750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592925" y="1972235"/>
            <a:ext cx="3521003" cy="1398493"/>
          </a:xfrm>
        </p:spPr>
        <p:txBody>
          <a:bodyPr>
            <a:normAutofit fontScale="90000"/>
          </a:bodyPr>
          <a:lstStyle/>
          <a:p>
            <a:r>
              <a:rPr lang="de-DE" dirty="0"/>
              <a:t>Vielen Dank für Ihre / Eure Aufmerksamkeit!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1795008" y="-416549"/>
            <a:ext cx="2345379" cy="1106899"/>
          </a:xfrm>
        </p:spPr>
        <p:txBody>
          <a:bodyPr/>
          <a:lstStyle/>
          <a:p>
            <a:endParaRPr lang="de-DE" dirty="0"/>
          </a:p>
        </p:txBody>
      </p:sp>
      <p:pic>
        <p:nvPicPr>
          <p:cNvPr id="7170" name="194A991B-D1AE-40D3-AA3F-6B9B82779C7F" descr="194A991B-D1AE-40D3-AA3F-6B9B82779C7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2518" y="605118"/>
            <a:ext cx="4939553" cy="4939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113081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019994" y="1129553"/>
            <a:ext cx="9484618" cy="1595719"/>
          </a:xfrm>
        </p:spPr>
        <p:txBody>
          <a:bodyPr>
            <a:noAutofit/>
          </a:bodyPr>
          <a:lstStyle/>
          <a:p>
            <a:r>
              <a:rPr lang="de-DE" sz="2800" dirty="0"/>
              <a:t>Entwicklung der Belegungszahlen für 2021 </a:t>
            </a:r>
            <a:br>
              <a:rPr lang="de-DE" sz="2800" dirty="0"/>
            </a:br>
            <a:r>
              <a:rPr lang="de-DE" sz="2800" dirty="0"/>
              <a:t>in Zusammenhang mit der Corona-Pandemie</a:t>
            </a:r>
            <a:br>
              <a:rPr lang="de-DE" sz="3200" dirty="0"/>
            </a:br>
            <a:endParaRPr lang="de-DE" sz="3200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1812176" y="2725272"/>
            <a:ext cx="9692436" cy="3684493"/>
          </a:xfrm>
        </p:spPr>
        <p:txBody>
          <a:bodyPr>
            <a:normAutofit fontScale="70000" lnSpcReduction="20000"/>
          </a:bodyPr>
          <a:lstStyle/>
          <a:p>
            <a:r>
              <a:rPr lang="de-DE" dirty="0"/>
              <a:t>Stand Nov. 2020 = rd. 10.000 Übernachtungen</a:t>
            </a:r>
          </a:p>
          <a:p>
            <a:r>
              <a:rPr lang="de-DE" dirty="0"/>
              <a:t>Stand zur Sondersynode im Mai 2021 = rd. 6.500 Übernachtungen</a:t>
            </a:r>
          </a:p>
          <a:p>
            <a:r>
              <a:rPr lang="de-DE" dirty="0"/>
              <a:t>Stand Ende Oktober 2021 = rd. 5.200 Übernachtungen</a:t>
            </a:r>
          </a:p>
          <a:p>
            <a:r>
              <a:rPr lang="de-DE" dirty="0"/>
              <a:t>Stand 23.11.2021 = rd. 4.800 Übernachtungen</a:t>
            </a:r>
          </a:p>
          <a:p>
            <a:endParaRPr lang="de-DE" dirty="0"/>
          </a:p>
          <a:p>
            <a:r>
              <a:rPr lang="de-DE" dirty="0"/>
              <a:t>Von Januar – Mai 2021 waren keine Übernachtungen möglich!</a:t>
            </a:r>
          </a:p>
          <a:p>
            <a:r>
              <a:rPr lang="de-DE" dirty="0"/>
              <a:t>Das Belegungspotential für Oktober konnte weitgehend ohne Beschränkungen mit mehr als 1.300 Übernachtungen deutlich werden.</a:t>
            </a:r>
          </a:p>
          <a:p>
            <a:endParaRPr lang="de-DE" dirty="0"/>
          </a:p>
          <a:p>
            <a:r>
              <a:rPr lang="de-DE" dirty="0"/>
              <a:t>Viele Tagesgruppen konnten begrüßt werden, insbesondere im Bereich der erlebnispädagogischen Angebote und des Lama-Programms, aber auch Treffen der Frauenhilfe, Hochzeitsgäste u. v. m. </a:t>
            </a:r>
          </a:p>
          <a:p>
            <a:r>
              <a:rPr lang="de-DE" dirty="0"/>
              <a:t>Bedingt durch die vierte Corona-Welle gehen aktuell teilweise Absagen von Gruppen für Nov. bzw. Dez. ein.</a:t>
            </a:r>
          </a:p>
        </p:txBody>
      </p:sp>
    </p:spTree>
    <p:extLst>
      <p:ext uri="{BB962C8B-B14F-4D97-AF65-F5344CB8AC3E}">
        <p14:creationId xmlns:p14="http://schemas.microsoft.com/office/powerpoint/2010/main" val="18524312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019994" y="922713"/>
            <a:ext cx="9484618" cy="2053569"/>
          </a:xfrm>
        </p:spPr>
        <p:txBody>
          <a:bodyPr>
            <a:noAutofit/>
          </a:bodyPr>
          <a:lstStyle/>
          <a:p>
            <a:r>
              <a:rPr lang="de-DE" sz="3200" dirty="0"/>
              <a:t>Entwicklung der Belegungszahlen für 2022 –</a:t>
            </a:r>
            <a:br>
              <a:rPr lang="de-DE" sz="3200" dirty="0"/>
            </a:br>
            <a:r>
              <a:rPr lang="de-DE" sz="3200" dirty="0"/>
              <a:t>aktueller Ausblick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1812176" y="3530129"/>
            <a:ext cx="9692436" cy="2513224"/>
          </a:xfrm>
        </p:spPr>
        <p:txBody>
          <a:bodyPr>
            <a:normAutofit/>
          </a:bodyPr>
          <a:lstStyle/>
          <a:p>
            <a:r>
              <a:rPr lang="de-DE" dirty="0"/>
              <a:t>Stand 23.11.2021 = rd. 10.100 Übernachtungen</a:t>
            </a:r>
          </a:p>
          <a:p>
            <a:r>
              <a:rPr lang="de-DE" dirty="0"/>
              <a:t>Aktuell für 2022 angefragte Erlebnispädagogik bzw. tiergestützte Pädagogik mit der Lama-Herde bereits für mehr als 1.000 Kinder und Jugendliche!</a:t>
            </a:r>
          </a:p>
          <a:p>
            <a:endParaRPr lang="de-DE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919874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219498" y="2058750"/>
            <a:ext cx="9285113" cy="1058523"/>
          </a:xfrm>
        </p:spPr>
        <p:txBody>
          <a:bodyPr>
            <a:normAutofit/>
          </a:bodyPr>
          <a:lstStyle/>
          <a:p>
            <a:r>
              <a:rPr lang="de-DE" dirty="0"/>
              <a:t>Finanzielle Entwicklung 2021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1812176" y="3530128"/>
            <a:ext cx="9692436" cy="2388533"/>
          </a:xfrm>
        </p:spPr>
        <p:txBody>
          <a:bodyPr>
            <a:normAutofit fontScale="92500" lnSpcReduction="10000"/>
          </a:bodyPr>
          <a:lstStyle/>
          <a:p>
            <a:r>
              <a:rPr lang="de-DE" dirty="0"/>
              <a:t>Beantragte und bewilligte Zuwendungen im Zuge der Corona-Pandemie inkl. Kurzarbeitergeld = rd. 217.000 Euro</a:t>
            </a:r>
          </a:p>
          <a:p>
            <a:r>
              <a:rPr lang="de-DE" dirty="0"/>
              <a:t>Nicht alle Kosten werden bezuschusst, insbesondere keine Abschreibungen</a:t>
            </a:r>
          </a:p>
          <a:p>
            <a:r>
              <a:rPr lang="de-DE" dirty="0"/>
              <a:t>Fehlbetrag in Höhe von 60.000 – 70.000 Euro wird </a:t>
            </a:r>
            <a:r>
              <a:rPr lang="de-DE"/>
              <a:t>für 2021 </a:t>
            </a:r>
            <a:r>
              <a:rPr lang="de-DE" dirty="0"/>
              <a:t>erwartet (inkl. rd. 53.000 Euro Abschreibungen) </a:t>
            </a:r>
          </a:p>
          <a:p>
            <a:r>
              <a:rPr lang="de-DE" dirty="0"/>
              <a:t>Prüfung der Verwendungsnachweise durch die Zuschuss-Stellen steht teilweise noch aus</a:t>
            </a:r>
          </a:p>
        </p:txBody>
      </p:sp>
    </p:spTree>
    <p:extLst>
      <p:ext uri="{BB962C8B-B14F-4D97-AF65-F5344CB8AC3E}">
        <p14:creationId xmlns:p14="http://schemas.microsoft.com/office/powerpoint/2010/main" val="8816302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069869" y="624110"/>
            <a:ext cx="7223760" cy="1280890"/>
          </a:xfrm>
        </p:spPr>
        <p:txBody>
          <a:bodyPr>
            <a:normAutofit/>
          </a:bodyPr>
          <a:lstStyle/>
          <a:p>
            <a:r>
              <a:rPr lang="de-DE" dirty="0"/>
              <a:t>Eindrücke aus 2021</a:t>
            </a:r>
            <a:br>
              <a:rPr lang="de-DE" dirty="0"/>
            </a:br>
            <a:endParaRPr lang="de-DE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0437" y="1490287"/>
            <a:ext cx="5611091" cy="3740728"/>
          </a:xfrm>
          <a:prstGeom prst="rect">
            <a:avLst/>
          </a:prstGeom>
        </p:spPr>
      </p:pic>
      <p:pic>
        <p:nvPicPr>
          <p:cNvPr id="4" name="65FE0FAF-47FD-48F2-9E6F-3279AFF5B506" descr="65FE0FAF-47FD-48F2-9E6F-3279AFF5B506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92" b="12650"/>
          <a:stretch/>
        </p:blipFill>
        <p:spPr bwMode="auto">
          <a:xfrm>
            <a:off x="8382145" y="624110"/>
            <a:ext cx="3101832" cy="3945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458" y="4497186"/>
            <a:ext cx="3258589" cy="2172392"/>
          </a:xfrm>
          <a:prstGeom prst="rect">
            <a:avLst/>
          </a:prstGeom>
        </p:spPr>
      </p:pic>
      <p:pic>
        <p:nvPicPr>
          <p:cNvPr id="6" name="18336A18-8A9A-4F04-9D08-2C4C31F46D9E" descr="18336A18-8A9A-4F04-9D08-2C4C31F46D9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7353" y="4006546"/>
            <a:ext cx="4561117" cy="25656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13" r="41776" b="17086"/>
          <a:stretch/>
        </p:blipFill>
        <p:spPr>
          <a:xfrm>
            <a:off x="6650182" y="210722"/>
            <a:ext cx="2643447" cy="3388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4724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D69AA1D9-575E-475C-9066-DF1F3F60D74E" descr="D69AA1D9-575E-475C-9066-DF1F3F60D74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2021" y="88666"/>
            <a:ext cx="3577277" cy="3577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B36CFD48-7986-4865-A056-EE93B7881E18" descr="B36CFD48-7986-4865-A056-EE93B7881E1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256" y="870090"/>
            <a:ext cx="3662883" cy="3660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12629C24-E92C-448F-AF23-4601B8C27301" descr="12629C24-E92C-448F-AF23-4601B8C2730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7065" y="4052569"/>
            <a:ext cx="2807380" cy="28054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152" y="3832106"/>
            <a:ext cx="2776451" cy="2776451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0576" y="153705"/>
            <a:ext cx="2490761" cy="3321015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4686" y="2834641"/>
            <a:ext cx="3107267" cy="3018367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8331" y="2834641"/>
            <a:ext cx="2639582" cy="2639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9203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2589213" y="1928554"/>
            <a:ext cx="8915399" cy="2227810"/>
          </a:xfrm>
        </p:spPr>
        <p:txBody>
          <a:bodyPr/>
          <a:lstStyle/>
          <a:p>
            <a:r>
              <a:rPr lang="de-DE" dirty="0"/>
              <a:t>Abenteuerdorf Wittgenstein   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2589213" y="4876801"/>
            <a:ext cx="8915399" cy="1026862"/>
          </a:xfrm>
        </p:spPr>
        <p:txBody>
          <a:bodyPr>
            <a:normAutofit/>
          </a:bodyPr>
          <a:lstStyle/>
          <a:p>
            <a:r>
              <a:rPr lang="de-DE" sz="3200" dirty="0">
                <a:solidFill>
                  <a:srgbClr val="0070C0"/>
                </a:solidFill>
              </a:rPr>
              <a:t>Erläuterungen zum Wirtschaftsplan 2022</a:t>
            </a:r>
          </a:p>
        </p:txBody>
      </p:sp>
    </p:spTree>
    <p:extLst>
      <p:ext uri="{BB962C8B-B14F-4D97-AF65-F5344CB8AC3E}">
        <p14:creationId xmlns:p14="http://schemas.microsoft.com/office/powerpoint/2010/main" val="6859702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4713962" cy="656050"/>
          </a:xfrm>
        </p:spPr>
        <p:txBody>
          <a:bodyPr>
            <a:normAutofit fontScale="90000"/>
          </a:bodyPr>
          <a:lstStyle/>
          <a:p>
            <a:r>
              <a:rPr lang="de-DE" dirty="0"/>
              <a:t>Stellenplan 2022</a:t>
            </a:r>
            <a:br>
              <a:rPr lang="de-DE" dirty="0"/>
            </a:br>
            <a:endParaRPr lang="de-DE" dirty="0"/>
          </a:p>
        </p:txBody>
      </p:sp>
      <p:pic>
        <p:nvPicPr>
          <p:cNvPr id="9" name="Grafik 8"/>
          <p:cNvPicPr/>
          <p:nvPr/>
        </p:nvPicPr>
        <p:blipFill rotWithShape="1">
          <a:blip r:embed="rId2"/>
          <a:srcRect l="11244" t="34366" r="56641" b="6526"/>
          <a:stretch/>
        </p:blipFill>
        <p:spPr bwMode="auto">
          <a:xfrm>
            <a:off x="2726576" y="1587731"/>
            <a:ext cx="6205758" cy="527026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2964749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592925" y="467882"/>
            <a:ext cx="4489519" cy="705926"/>
          </a:xfrm>
        </p:spPr>
        <p:txBody>
          <a:bodyPr>
            <a:normAutofit fontScale="90000"/>
          </a:bodyPr>
          <a:lstStyle/>
          <a:p>
            <a:r>
              <a:rPr lang="de-DE" dirty="0"/>
              <a:t>Stellenplan 2022</a:t>
            </a:r>
            <a:br>
              <a:rPr lang="de-DE" dirty="0"/>
            </a:br>
            <a:endParaRPr lang="de-DE" dirty="0"/>
          </a:p>
        </p:txBody>
      </p:sp>
      <p:pic>
        <p:nvPicPr>
          <p:cNvPr id="6" name="Grafik 5"/>
          <p:cNvPicPr/>
          <p:nvPr/>
        </p:nvPicPr>
        <p:blipFill rotWithShape="1">
          <a:blip r:embed="rId2"/>
          <a:srcRect l="52745" t="27091" r="14836" b="45914"/>
          <a:stretch/>
        </p:blipFill>
        <p:spPr bwMode="auto">
          <a:xfrm>
            <a:off x="2592925" y="1571106"/>
            <a:ext cx="5839875" cy="334155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Titel 1"/>
          <p:cNvSpPr txBox="1">
            <a:spLocks/>
          </p:cNvSpPr>
          <p:nvPr/>
        </p:nvSpPr>
        <p:spPr>
          <a:xfrm>
            <a:off x="2763253" y="5136777"/>
            <a:ext cx="4489519" cy="519953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300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de-DE" b="1" dirty="0"/>
              <a:t>Zusätzlich ist eine Stelle im Bundesfreiwilligendienst und eine Stelle als Freiwilliges Soziales Jahr besetzt.</a:t>
            </a:r>
            <a:br>
              <a:rPr lang="de-DE" dirty="0"/>
            </a:b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12077203"/>
      </p:ext>
    </p:extLst>
  </p:cSld>
  <p:clrMapOvr>
    <a:masterClrMapping/>
  </p:clrMapOvr>
</p:sld>
</file>

<file path=ppt/theme/theme1.xml><?xml version="1.0" encoding="utf-8"?>
<a:theme xmlns:a="http://schemas.openxmlformats.org/drawingml/2006/main" name="Fetzen">
  <a:themeElements>
    <a:clrScheme name="Wisp">
      <a:dk1>
        <a:sysClr val="windowText" lastClr="000000"/>
      </a:dk1>
      <a:lt1>
        <a:sysClr val="window" lastClr="FFFFFF"/>
      </a:lt1>
      <a:dk2>
        <a:srgbClr val="647252"/>
      </a:dk2>
      <a:lt2>
        <a:srgbClr val="EAE8CF"/>
      </a:lt2>
      <a:accent1>
        <a:srgbClr val="E78712"/>
      </a:accent1>
      <a:accent2>
        <a:srgbClr val="B73C26"/>
      </a:accent2>
      <a:accent3>
        <a:srgbClr val="865331"/>
      </a:accent3>
      <a:accent4>
        <a:srgbClr val="B38648"/>
      </a:accent4>
      <a:accent5>
        <a:srgbClr val="BBB473"/>
      </a:accent5>
      <a:accent6>
        <a:srgbClr val="849276"/>
      </a:accent6>
      <a:hlink>
        <a:srgbClr val="FDAB2A"/>
      </a:hlink>
      <a:folHlink>
        <a:srgbClr val="CCB182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54F6613E-5ED7-40ED-90A8-F639BE712C0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0</TotalTime>
  <Words>359</Words>
  <Application>Microsoft Office PowerPoint</Application>
  <PresentationFormat>Breitbild</PresentationFormat>
  <Paragraphs>35</Paragraphs>
  <Slides>12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12</vt:i4>
      </vt:variant>
    </vt:vector>
  </HeadingPairs>
  <TitlesOfParts>
    <vt:vector size="16" baseType="lpstr">
      <vt:lpstr>Arial</vt:lpstr>
      <vt:lpstr>Century Gothic</vt:lpstr>
      <vt:lpstr>Wingdings 3</vt:lpstr>
      <vt:lpstr>Fetzen</vt:lpstr>
      <vt:lpstr>Abenteuerdorf Wittgenstein   </vt:lpstr>
      <vt:lpstr>Entwicklung der Belegungszahlen für 2021  in Zusammenhang mit der Corona-Pandemie </vt:lpstr>
      <vt:lpstr>Entwicklung der Belegungszahlen für 2022 – aktueller Ausblick</vt:lpstr>
      <vt:lpstr>Finanzielle Entwicklung 2021</vt:lpstr>
      <vt:lpstr>Eindrücke aus 2021 </vt:lpstr>
      <vt:lpstr>PowerPoint-Präsentation</vt:lpstr>
      <vt:lpstr>Abenteuerdorf Wittgenstein   </vt:lpstr>
      <vt:lpstr>Stellenplan 2022 </vt:lpstr>
      <vt:lpstr>Stellenplan 2022 </vt:lpstr>
      <vt:lpstr>Gewinn- und Verlustrechnung 2022 </vt:lpstr>
      <vt:lpstr>Ausblick auf 2022</vt:lpstr>
      <vt:lpstr>Vielen Dank für Ihre / Eure Aufmerksamkeit!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Abenteuerdorf Wittgenstein</dc:title>
  <dc:creator>PC</dc:creator>
  <cp:lastModifiedBy>Administrator</cp:lastModifiedBy>
  <cp:revision>32</cp:revision>
  <dcterms:created xsi:type="dcterms:W3CDTF">2019-12-03T15:34:55Z</dcterms:created>
  <dcterms:modified xsi:type="dcterms:W3CDTF">2021-11-25T11:20:06Z</dcterms:modified>
</cp:coreProperties>
</file>