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7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8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55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77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6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36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7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62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8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E0F2-FDF5-4E93-8638-E8890AD31CFD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A09C-8F80-4D03-AF09-32EAF102F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7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66" y="418338"/>
            <a:ext cx="5573268" cy="60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ADW Wirtschaftsplan </a:t>
            </a:r>
            <a:r>
              <a:rPr lang="de-DE" dirty="0" smtClean="0"/>
              <a:t>S. </a:t>
            </a:r>
            <a:r>
              <a:rPr lang="de-DE" dirty="0" smtClean="0"/>
              <a:t>7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6" y="116645"/>
            <a:ext cx="6579108" cy="6601968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671816" y="5084064"/>
            <a:ext cx="4046028" cy="1341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Durch die Absage etlicher umsatzsteuerpflichtiger Feste und Feiern aufgrund der Pandemie ist der Betrag der nicht-erstattungsfähigen </a:t>
            </a:r>
            <a:r>
              <a:rPr lang="de-DE" dirty="0" err="1" smtClean="0"/>
              <a:t>USt</a:t>
            </a:r>
            <a:r>
              <a:rPr lang="de-DE" dirty="0" smtClean="0"/>
              <a:t> stark gestiegen und beeinflusst das Gesamtergebnis negativ.</a:t>
            </a:r>
            <a:endParaRPr lang="de-DE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6809424" y="5660136"/>
            <a:ext cx="962976" cy="471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tertitel 2"/>
          <p:cNvSpPr txBox="1">
            <a:spLocks/>
          </p:cNvSpPr>
          <p:nvPr/>
        </p:nvSpPr>
        <p:spPr>
          <a:xfrm>
            <a:off x="7775729" y="3939046"/>
            <a:ext cx="3725988" cy="815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Aufgrund der Anpassung von Abschreibungszeiten ist der Betrag der Abschreibungen leicht gestiegen.</a:t>
            </a:r>
            <a:endParaRPr lang="de-DE" dirty="0" smtClean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6409944" y="4447279"/>
            <a:ext cx="1535594" cy="4813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9032120" y="374767"/>
            <a:ext cx="2379592" cy="3384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Beispiel-</a:t>
            </a:r>
            <a:r>
              <a:rPr lang="de-DE" dirty="0" err="1" smtClean="0"/>
              <a:t>USt</a:t>
            </a:r>
            <a:r>
              <a:rPr lang="de-DE" dirty="0" smtClean="0"/>
              <a:t> = 20%</a:t>
            </a:r>
            <a:endParaRPr lang="de-DE" dirty="0" smtClean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579401" y="5741125"/>
            <a:ext cx="10832311" cy="7602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Durch die Absage etlicher umsatzsteuerpflichtiger Feste und Feiern aufgrund der Pandemie </a:t>
            </a:r>
            <a:r>
              <a:rPr lang="de-DE" dirty="0" smtClean="0"/>
              <a:t>ist der Betrag der nicht-erstattungsfähigen </a:t>
            </a:r>
            <a:r>
              <a:rPr lang="de-DE" dirty="0" err="1" smtClean="0"/>
              <a:t>USt</a:t>
            </a:r>
            <a:r>
              <a:rPr lang="de-DE" dirty="0" smtClean="0"/>
              <a:t> stark gestiegen und beeinflusst das Gesamtergebnis negativ.</a:t>
            </a:r>
            <a:endParaRPr lang="de-DE" dirty="0" smtClean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754528" y="307730"/>
            <a:ext cx="4989232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Beispiel nicht-erstattungsfähige </a:t>
            </a:r>
            <a:r>
              <a:rPr lang="de-DE" dirty="0" err="1" smtClean="0"/>
              <a:t>USt</a:t>
            </a:r>
            <a:endParaRPr lang="de-DE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579401" y="1289305"/>
            <a:ext cx="10832311" cy="822465"/>
            <a:chOff x="579401" y="1289305"/>
            <a:chExt cx="10832311" cy="822465"/>
          </a:xfrm>
        </p:grpSpPr>
        <p:sp>
          <p:nvSpPr>
            <p:cNvPr id="12" name="Untertitel 2"/>
            <p:cNvSpPr txBox="1">
              <a:spLocks/>
            </p:cNvSpPr>
            <p:nvPr/>
          </p:nvSpPr>
          <p:spPr>
            <a:xfrm>
              <a:off x="579401" y="1296430"/>
              <a:ext cx="3725988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Beispiel 1: Rechnung für Familienfeier: 1000,-- € netto</a:t>
              </a:r>
              <a:endParaRPr lang="de-DE" dirty="0" smtClean="0"/>
            </a:p>
          </p:txBody>
        </p:sp>
        <p:sp>
          <p:nvSpPr>
            <p:cNvPr id="11" name="Untertitel 2"/>
            <p:cNvSpPr txBox="1">
              <a:spLocks/>
            </p:cNvSpPr>
            <p:nvPr/>
          </p:nvSpPr>
          <p:spPr>
            <a:xfrm>
              <a:off x="4453409" y="1296430"/>
              <a:ext cx="3117823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Zuzüglich </a:t>
              </a:r>
              <a:r>
                <a:rPr lang="de-DE" dirty="0" err="1" smtClean="0"/>
                <a:t>USt</a:t>
              </a:r>
              <a:r>
                <a:rPr lang="de-DE" dirty="0" smtClean="0"/>
                <a:t>: 200,-- € </a:t>
              </a:r>
              <a:endParaRPr lang="de-DE" dirty="0" smtClean="0"/>
            </a:p>
          </p:txBody>
        </p:sp>
        <p:sp>
          <p:nvSpPr>
            <p:cNvPr id="14" name="Untertitel 2"/>
            <p:cNvSpPr txBox="1">
              <a:spLocks/>
            </p:cNvSpPr>
            <p:nvPr/>
          </p:nvSpPr>
          <p:spPr>
            <a:xfrm>
              <a:off x="7685724" y="1289305"/>
              <a:ext cx="3725988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Rechnungsbetrag für Familienfeier: 1200,-- € brutto</a:t>
              </a:r>
              <a:endParaRPr lang="de-DE" dirty="0" smtClean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79401" y="2263598"/>
            <a:ext cx="6991830" cy="815340"/>
            <a:chOff x="579401" y="2263598"/>
            <a:chExt cx="6991830" cy="815340"/>
          </a:xfrm>
        </p:grpSpPr>
        <p:sp>
          <p:nvSpPr>
            <p:cNvPr id="15" name="Untertitel 2"/>
            <p:cNvSpPr txBox="1">
              <a:spLocks/>
            </p:cNvSpPr>
            <p:nvPr/>
          </p:nvSpPr>
          <p:spPr>
            <a:xfrm>
              <a:off x="579401" y="2263598"/>
              <a:ext cx="3725988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Wareneinkauf usw. </a:t>
              </a:r>
              <a:r>
                <a:rPr lang="de-DE" dirty="0" smtClean="0"/>
                <a:t>für Familienfeier: 500,-- € netto</a:t>
              </a:r>
              <a:endParaRPr lang="de-DE" dirty="0" smtClean="0"/>
            </a:p>
          </p:txBody>
        </p:sp>
        <p:sp>
          <p:nvSpPr>
            <p:cNvPr id="16" name="Untertitel 2"/>
            <p:cNvSpPr txBox="1">
              <a:spLocks/>
            </p:cNvSpPr>
            <p:nvPr/>
          </p:nvSpPr>
          <p:spPr>
            <a:xfrm>
              <a:off x="4453408" y="2263598"/>
              <a:ext cx="3117823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Zuzüglich </a:t>
              </a:r>
              <a:r>
                <a:rPr lang="de-DE" dirty="0" err="1" smtClean="0"/>
                <a:t>USt</a:t>
              </a:r>
              <a:r>
                <a:rPr lang="de-DE" dirty="0" smtClean="0"/>
                <a:t>: 100,-- € </a:t>
              </a:r>
              <a:endParaRPr lang="de-DE" dirty="0" smtClean="0"/>
            </a:p>
          </p:txBody>
        </p:sp>
      </p:grpSp>
      <p:sp>
        <p:nvSpPr>
          <p:cNvPr id="17" name="Untertitel 2"/>
          <p:cNvSpPr txBox="1">
            <a:spLocks/>
          </p:cNvSpPr>
          <p:nvPr/>
        </p:nvSpPr>
        <p:spPr>
          <a:xfrm>
            <a:off x="7719250" y="2275369"/>
            <a:ext cx="3692462" cy="803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Gegenüber Finanzamt können diese 100,-- € als Vorsteuer geltend gemacht werden.</a:t>
            </a:r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579401" y="3623434"/>
            <a:ext cx="10832311" cy="823351"/>
            <a:chOff x="579401" y="3623434"/>
            <a:chExt cx="10832311" cy="823351"/>
          </a:xfrm>
        </p:grpSpPr>
        <p:sp>
          <p:nvSpPr>
            <p:cNvPr id="18" name="Untertitel 2"/>
            <p:cNvSpPr txBox="1">
              <a:spLocks/>
            </p:cNvSpPr>
            <p:nvPr/>
          </p:nvSpPr>
          <p:spPr>
            <a:xfrm>
              <a:off x="579401" y="3631445"/>
              <a:ext cx="3725988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Beispiel 2: Rechnung für Jugendgruppe: 1000,-- € netto</a:t>
              </a:r>
              <a:endParaRPr lang="de-DE" dirty="0" smtClean="0"/>
            </a:p>
          </p:txBody>
        </p:sp>
        <p:sp>
          <p:nvSpPr>
            <p:cNvPr id="19" name="Untertitel 2"/>
            <p:cNvSpPr txBox="1">
              <a:spLocks/>
            </p:cNvSpPr>
            <p:nvPr/>
          </p:nvSpPr>
          <p:spPr>
            <a:xfrm>
              <a:off x="4453407" y="3626642"/>
              <a:ext cx="3117823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Von der </a:t>
              </a:r>
              <a:r>
                <a:rPr lang="de-DE" dirty="0" err="1" smtClean="0"/>
                <a:t>USt</a:t>
              </a:r>
              <a:r>
                <a:rPr lang="de-DE" dirty="0" smtClean="0"/>
                <a:t> befreit </a:t>
              </a:r>
              <a:endParaRPr lang="de-DE" dirty="0" smtClean="0"/>
            </a:p>
          </p:txBody>
        </p:sp>
        <p:sp>
          <p:nvSpPr>
            <p:cNvPr id="20" name="Untertitel 2"/>
            <p:cNvSpPr txBox="1">
              <a:spLocks/>
            </p:cNvSpPr>
            <p:nvPr/>
          </p:nvSpPr>
          <p:spPr>
            <a:xfrm>
              <a:off x="7685724" y="3623434"/>
              <a:ext cx="3725988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Rechnungsbetrag für Jugendgruppe: 1000,-- € brutto</a:t>
              </a:r>
              <a:endParaRPr lang="de-DE" dirty="0" smtClean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79401" y="4676394"/>
            <a:ext cx="10832311" cy="815340"/>
            <a:chOff x="579401" y="4676394"/>
            <a:chExt cx="10832311" cy="815340"/>
          </a:xfrm>
        </p:grpSpPr>
        <p:sp>
          <p:nvSpPr>
            <p:cNvPr id="21" name="Untertitel 2"/>
            <p:cNvSpPr txBox="1">
              <a:spLocks/>
            </p:cNvSpPr>
            <p:nvPr/>
          </p:nvSpPr>
          <p:spPr>
            <a:xfrm>
              <a:off x="579401" y="4676394"/>
              <a:ext cx="3725988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Wareneinkauf usw. </a:t>
              </a:r>
              <a:r>
                <a:rPr lang="de-DE" dirty="0" smtClean="0"/>
                <a:t>für Familienfeier: 500,-- € netto</a:t>
              </a:r>
              <a:endParaRPr lang="de-DE" dirty="0" smtClean="0"/>
            </a:p>
          </p:txBody>
        </p:sp>
        <p:sp>
          <p:nvSpPr>
            <p:cNvPr id="22" name="Untertitel 2"/>
            <p:cNvSpPr txBox="1">
              <a:spLocks/>
            </p:cNvSpPr>
            <p:nvPr/>
          </p:nvSpPr>
          <p:spPr>
            <a:xfrm>
              <a:off x="4453408" y="4676394"/>
              <a:ext cx="3117823" cy="815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Zuzüglich </a:t>
              </a:r>
              <a:r>
                <a:rPr lang="de-DE" dirty="0" err="1" smtClean="0"/>
                <a:t>USt</a:t>
              </a:r>
              <a:r>
                <a:rPr lang="de-DE" dirty="0" smtClean="0"/>
                <a:t>: 100,-- € </a:t>
              </a:r>
              <a:endParaRPr lang="de-DE" dirty="0" smtClean="0"/>
            </a:p>
          </p:txBody>
        </p:sp>
        <p:sp>
          <p:nvSpPr>
            <p:cNvPr id="23" name="Untertitel 2"/>
            <p:cNvSpPr txBox="1">
              <a:spLocks/>
            </p:cNvSpPr>
            <p:nvPr/>
          </p:nvSpPr>
          <p:spPr>
            <a:xfrm>
              <a:off x="7719250" y="4688165"/>
              <a:ext cx="3692462" cy="8035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Gegenüber Finanzamt können diese 100,-- € </a:t>
              </a:r>
              <a:r>
                <a:rPr lang="de-DE" b="1" dirty="0" smtClean="0"/>
                <a:t>nicht</a:t>
              </a:r>
              <a:r>
                <a:rPr lang="de-DE" dirty="0" smtClean="0"/>
                <a:t> geltend gemacht werden.</a:t>
              </a:r>
              <a:endParaRPr lang="de-DE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757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/>
          </p:cNvSpPr>
          <p:nvPr/>
        </p:nvSpPr>
        <p:spPr>
          <a:xfrm>
            <a:off x="742951" y="307730"/>
            <a:ext cx="10772774" cy="63788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dirty="0" smtClean="0"/>
              <a:t>Hier noch einmal die Beschlussvorschläge:</a:t>
            </a:r>
          </a:p>
          <a:p>
            <a:r>
              <a:rPr lang="de-DE" dirty="0"/>
              <a:t>1. Der Haushaltsplan 2022 der </a:t>
            </a:r>
            <a:r>
              <a:rPr lang="de-DE" b="1" i="1" dirty="0"/>
              <a:t>Finanzausgleichskasse </a:t>
            </a:r>
            <a:r>
              <a:rPr lang="de-DE" dirty="0"/>
              <a:t>des Evangelischen Kirchenkreises Wittgenstein wird</a:t>
            </a:r>
          </a:p>
          <a:p>
            <a:r>
              <a:rPr lang="de-DE" dirty="0"/>
              <a:t>in ordentlichen Erträgen (8.) auf </a:t>
            </a:r>
            <a:r>
              <a:rPr lang="de-DE" b="1" dirty="0"/>
              <a:t>4.570.754 €</a:t>
            </a:r>
            <a:endParaRPr lang="de-DE" dirty="0"/>
          </a:p>
          <a:p>
            <a:r>
              <a:rPr lang="de-DE" dirty="0"/>
              <a:t>und</a:t>
            </a:r>
          </a:p>
          <a:p>
            <a:r>
              <a:rPr lang="de-DE" dirty="0"/>
              <a:t>in ordentlichen Aufwendungen (15.) auf </a:t>
            </a:r>
            <a:r>
              <a:rPr lang="de-DE" b="1" dirty="0"/>
              <a:t>4.680.754 €</a:t>
            </a:r>
            <a:endParaRPr lang="de-DE" dirty="0"/>
          </a:p>
          <a:p>
            <a:r>
              <a:rPr lang="de-DE" dirty="0"/>
              <a:t>festgestellt.</a:t>
            </a:r>
          </a:p>
          <a:p>
            <a:r>
              <a:rPr lang="de-DE" dirty="0"/>
              <a:t>Das Ergebnis der </a:t>
            </a:r>
            <a:r>
              <a:rPr lang="de-DE" b="1" dirty="0"/>
              <a:t>kirchlichen Geschäftstätigkeit (16.) </a:t>
            </a:r>
            <a:r>
              <a:rPr lang="de-DE" dirty="0"/>
              <a:t>schließt mit einem Fehlbetrag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b="1" dirty="0">
                <a:solidFill>
                  <a:srgbClr val="FF0000"/>
                </a:solidFill>
              </a:rPr>
              <a:t>-110.000 </a:t>
            </a:r>
            <a:r>
              <a:rPr lang="de-DE" dirty="0"/>
              <a:t>€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ab.</a:t>
            </a:r>
          </a:p>
          <a:p>
            <a:r>
              <a:rPr lang="de-DE" dirty="0"/>
              <a:t>Nach Zugang der </a:t>
            </a:r>
            <a:r>
              <a:rPr lang="de-DE" b="1" dirty="0"/>
              <a:t>Zinsen (17.) </a:t>
            </a:r>
            <a:r>
              <a:rPr lang="de-DE" dirty="0" err="1"/>
              <a:t>i.H.v</a:t>
            </a:r>
            <a:r>
              <a:rPr lang="de-DE" dirty="0"/>
              <a:t>. 60.000 zeigt das </a:t>
            </a:r>
            <a:r>
              <a:rPr lang="de-DE" b="1" dirty="0"/>
              <a:t>ordentliche Ergebnis (20.) </a:t>
            </a:r>
            <a:r>
              <a:rPr lang="de-DE" dirty="0"/>
              <a:t>einen Fehlbetrag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b="1" dirty="0">
                <a:solidFill>
                  <a:srgbClr val="FF0000"/>
                </a:solidFill>
              </a:rPr>
              <a:t>-50.000</a:t>
            </a:r>
            <a:r>
              <a:rPr lang="de-DE" b="1" dirty="0"/>
              <a:t> </a:t>
            </a:r>
            <a:r>
              <a:rPr lang="de-DE" dirty="0"/>
              <a:t>€.</a:t>
            </a:r>
          </a:p>
          <a:p>
            <a:r>
              <a:rPr lang="de-DE" dirty="0"/>
              <a:t>Dem stehen Rücklagenentnahmen </a:t>
            </a:r>
            <a:r>
              <a:rPr lang="de-DE" dirty="0" err="1"/>
              <a:t>i.H.v</a:t>
            </a:r>
            <a:r>
              <a:rPr lang="de-DE" dirty="0"/>
              <a:t>. 50.000 € (26. 8310 – </a:t>
            </a:r>
            <a:r>
              <a:rPr lang="de-DE" dirty="0" err="1"/>
              <a:t>Baufonds</a:t>
            </a:r>
            <a:r>
              <a:rPr lang="de-DE" dirty="0"/>
              <a:t>) gegenüber, so </a:t>
            </a:r>
            <a:r>
              <a:rPr lang="de-DE" dirty="0" err="1"/>
              <a:t>daß</a:t>
            </a:r>
            <a:r>
              <a:rPr lang="de-DE" dirty="0"/>
              <a:t> sich das </a:t>
            </a:r>
            <a:r>
              <a:rPr lang="de-DE" b="1" dirty="0"/>
              <a:t>Bilanzergebnis (27) </a:t>
            </a:r>
            <a:r>
              <a:rPr lang="de-DE" dirty="0"/>
              <a:t>auf 0 € beläuft. Gleichzeitig ist die Liquiditätsplanung ausgeglichen.</a:t>
            </a:r>
            <a:r>
              <a:rPr lang="de-DE" dirty="0" smtClean="0"/>
              <a:t>.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939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/>
          </p:cNvSpPr>
          <p:nvPr/>
        </p:nvSpPr>
        <p:spPr>
          <a:xfrm>
            <a:off x="742951" y="307730"/>
            <a:ext cx="10772774" cy="63788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dirty="0"/>
              <a:t>2. Der Haushaltplan 2022 der </a:t>
            </a:r>
            <a:r>
              <a:rPr lang="de-DE" b="1" i="1" dirty="0"/>
              <a:t>Kreissynodalkasse </a:t>
            </a:r>
            <a:r>
              <a:rPr lang="de-DE" dirty="0"/>
              <a:t>des Evangelischen Kirchenkreises Wittgenstein wird</a:t>
            </a:r>
          </a:p>
          <a:p>
            <a:r>
              <a:rPr lang="de-DE" dirty="0"/>
              <a:t>in ordentlichen Erträgen (8.) auf </a:t>
            </a:r>
            <a:r>
              <a:rPr lang="de-DE" b="1" dirty="0"/>
              <a:t>953.740 €</a:t>
            </a:r>
            <a:endParaRPr lang="de-DE" dirty="0"/>
          </a:p>
          <a:p>
            <a:r>
              <a:rPr lang="de-DE" dirty="0"/>
              <a:t>und</a:t>
            </a:r>
          </a:p>
          <a:p>
            <a:r>
              <a:rPr lang="de-DE" dirty="0"/>
              <a:t>in ordentlichen Aufwendungen (15.) auf </a:t>
            </a:r>
            <a:r>
              <a:rPr lang="de-DE" b="1" dirty="0"/>
              <a:t>-1.052.467 €</a:t>
            </a:r>
            <a:endParaRPr lang="de-DE" dirty="0"/>
          </a:p>
          <a:p>
            <a:r>
              <a:rPr lang="de-DE" dirty="0"/>
              <a:t>festgestellt.</a:t>
            </a:r>
          </a:p>
          <a:p>
            <a:r>
              <a:rPr lang="de-DE" dirty="0"/>
              <a:t>Das Ergebnis der </a:t>
            </a:r>
            <a:r>
              <a:rPr lang="de-DE" b="1" dirty="0"/>
              <a:t>kirchlichen Geschäftstätigkeit (16.) </a:t>
            </a:r>
            <a:r>
              <a:rPr lang="de-DE" dirty="0"/>
              <a:t>schließt mit einem </a:t>
            </a:r>
            <a:r>
              <a:rPr lang="de-DE" dirty="0" smtClean="0"/>
              <a:t>Fehlbetrag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b="1" dirty="0">
                <a:solidFill>
                  <a:srgbClr val="FF0000"/>
                </a:solidFill>
              </a:rPr>
              <a:t>-98.727</a:t>
            </a:r>
            <a:r>
              <a:rPr lang="de-DE" b="1" dirty="0"/>
              <a:t> € </a:t>
            </a:r>
            <a:r>
              <a:rPr lang="de-DE" dirty="0"/>
              <a:t>ab.</a:t>
            </a:r>
          </a:p>
          <a:p>
            <a:r>
              <a:rPr lang="de-DE" dirty="0"/>
              <a:t>Nach Zugang der </a:t>
            </a:r>
            <a:r>
              <a:rPr lang="de-DE" b="1" dirty="0"/>
              <a:t>Zinsen (17.)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b="1" dirty="0"/>
              <a:t>5.707 </a:t>
            </a:r>
            <a:r>
              <a:rPr lang="de-DE" dirty="0"/>
              <a:t>€ zeigt das </a:t>
            </a:r>
            <a:r>
              <a:rPr lang="de-DE" b="1" dirty="0"/>
              <a:t>ordentliche Ergebnis (20.) </a:t>
            </a:r>
            <a:r>
              <a:rPr lang="de-DE" dirty="0"/>
              <a:t>einen Fehlbetrag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b="1" dirty="0">
                <a:solidFill>
                  <a:srgbClr val="FF0000"/>
                </a:solidFill>
              </a:rPr>
              <a:t>-93.020 </a:t>
            </a:r>
            <a:r>
              <a:rPr lang="de-DE" b="1" dirty="0"/>
              <a:t>€.</a:t>
            </a:r>
            <a:endParaRPr lang="de-DE" dirty="0"/>
          </a:p>
          <a:p>
            <a:r>
              <a:rPr lang="de-DE" dirty="0"/>
              <a:t>Dem stehen Rücklagenentnahmen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b="1" dirty="0"/>
              <a:t>14.800 € </a:t>
            </a:r>
            <a:r>
              <a:rPr lang="de-DE" dirty="0"/>
              <a:t>(</a:t>
            </a:r>
            <a:r>
              <a:rPr lang="de-DE" b="1" dirty="0"/>
              <a:t>26.</a:t>
            </a:r>
            <a:r>
              <a:rPr lang="de-DE" dirty="0"/>
              <a:t>) und Rücklagenzuführungen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i.H.v</a:t>
            </a:r>
            <a:r>
              <a:rPr lang="de-DE" dirty="0"/>
              <a:t>. </a:t>
            </a:r>
            <a:r>
              <a:rPr lang="de-DE" b="1" dirty="0"/>
              <a:t>472 € </a:t>
            </a:r>
            <a:r>
              <a:rPr lang="de-DE" dirty="0"/>
              <a:t>gegenüber.</a:t>
            </a:r>
          </a:p>
          <a:p>
            <a:r>
              <a:rPr lang="de-DE" dirty="0"/>
              <a:t>Das Bilanzergebnis beläuft sich somit auf </a:t>
            </a:r>
            <a:r>
              <a:rPr lang="de-DE" b="1" dirty="0">
                <a:solidFill>
                  <a:srgbClr val="FF0000"/>
                </a:solidFill>
              </a:rPr>
              <a:t>-78.692 </a:t>
            </a:r>
            <a:r>
              <a:rPr lang="de-DE" b="1" dirty="0"/>
              <a:t>€ </a:t>
            </a:r>
            <a:r>
              <a:rPr lang="de-DE" dirty="0"/>
              <a:t>(Fehlbetrag).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Der Haushalt gilt, unter Berücksichtigung zulässiger Rücklagenentnahmen,</a:t>
            </a:r>
            <a:endParaRPr lang="de-DE" dirty="0"/>
          </a:p>
          <a:p>
            <a:r>
              <a:rPr lang="de-DE" b="1" dirty="0"/>
              <a:t>Verrechnungen der Abschreibungen mit der Ergebnisverrechnungsreserve</a:t>
            </a:r>
            <a:endParaRPr lang="de-DE" dirty="0"/>
          </a:p>
          <a:p>
            <a:r>
              <a:rPr lang="de-DE" b="1" dirty="0"/>
              <a:t>nach §70 Abs. 2, Satz 3 </a:t>
            </a:r>
            <a:r>
              <a:rPr lang="de-DE" b="1" dirty="0" err="1"/>
              <a:t>VwO.d</a:t>
            </a:r>
            <a:r>
              <a:rPr lang="de-DE" b="1" dirty="0"/>
              <a:t> als ausgeglichen!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4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/>
          </p:cNvSpPr>
          <p:nvPr/>
        </p:nvSpPr>
        <p:spPr>
          <a:xfrm>
            <a:off x="742951" y="307730"/>
            <a:ext cx="10772774" cy="63788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dirty="0"/>
              <a:t>3. Der Haushaltsplan 2022 des </a:t>
            </a:r>
            <a:r>
              <a:rPr lang="de-DE" b="1" i="1" dirty="0"/>
              <a:t>Kreiskirchenverbandes der Evangelischen</a:t>
            </a:r>
            <a:endParaRPr lang="de-DE" dirty="0"/>
          </a:p>
          <a:p>
            <a:r>
              <a:rPr lang="de-DE" b="1" i="1" dirty="0"/>
              <a:t>Kirchenkreise Siegen und Wittgenstein </a:t>
            </a:r>
            <a:r>
              <a:rPr lang="de-DE" dirty="0"/>
              <a:t>wird von dessen Verbandsvorstand</a:t>
            </a:r>
          </a:p>
          <a:p>
            <a:r>
              <a:rPr lang="de-DE" dirty="0"/>
              <a:t>beschlossen.</a:t>
            </a:r>
          </a:p>
          <a:p>
            <a:r>
              <a:rPr lang="de-DE" dirty="0"/>
              <a:t>4. Der Evangelische Kirchenkreis Wittgenstein verfügt mit dem </a:t>
            </a:r>
            <a:r>
              <a:rPr lang="de-DE" b="1" dirty="0"/>
              <a:t>„Abenteuerdorf</a:t>
            </a:r>
            <a:endParaRPr lang="de-DE" dirty="0"/>
          </a:p>
          <a:p>
            <a:r>
              <a:rPr lang="de-DE" b="1" dirty="0"/>
              <a:t>Wittgenstein“ </a:t>
            </a:r>
            <a:r>
              <a:rPr lang="de-DE" dirty="0"/>
              <a:t>über eine </a:t>
            </a:r>
            <a:r>
              <a:rPr lang="de-DE" b="1" i="1" dirty="0"/>
              <a:t>betriebswirtschaftlich zu führende Einrichtung</a:t>
            </a:r>
            <a:endParaRPr lang="de-DE" dirty="0"/>
          </a:p>
          <a:p>
            <a:r>
              <a:rPr lang="de-DE" dirty="0"/>
              <a:t>(§22 </a:t>
            </a:r>
            <a:r>
              <a:rPr lang="de-DE" dirty="0" err="1"/>
              <a:t>VwO.d</a:t>
            </a:r>
            <a:r>
              <a:rPr lang="de-DE" dirty="0"/>
              <a:t>). Deren Fehlbeträge bzw. Liquiditätsengpässe sind vom Kirchenkreis</a:t>
            </a:r>
          </a:p>
          <a:p>
            <a:r>
              <a:rPr lang="de-DE" dirty="0"/>
              <a:t>Wittgenstein auszugleichen. In der Finanzausgleichskasse wurde zu diesem</a:t>
            </a:r>
          </a:p>
          <a:p>
            <a:r>
              <a:rPr lang="de-DE" dirty="0"/>
              <a:t>Zweck ein Betrag </a:t>
            </a:r>
            <a:r>
              <a:rPr lang="de-DE" dirty="0" err="1"/>
              <a:t>i.H.v</a:t>
            </a:r>
            <a:r>
              <a:rPr lang="de-DE" dirty="0"/>
              <a:t>. 85.000 € als Vorwegabzug angesetzt.</a:t>
            </a:r>
          </a:p>
          <a:p>
            <a:r>
              <a:rPr lang="de-DE" dirty="0"/>
              <a:t>5. Die Stellenpläne sind gleichzeitig mit den Haushaltsplänen 2022 beschlossen.</a:t>
            </a:r>
          </a:p>
          <a:p>
            <a:r>
              <a:rPr lang="de-DE" dirty="0"/>
              <a:t>6. Über die Verwendung bzw. den Ausgleich der Bilanzergebnisse nach dem</a:t>
            </a:r>
          </a:p>
          <a:p>
            <a:r>
              <a:rPr lang="de-DE" dirty="0" smtClean="0"/>
              <a:t>Jahresabschluss </a:t>
            </a:r>
            <a:r>
              <a:rPr lang="de-DE" dirty="0"/>
              <a:t>entscheidet der Kreissynodalvorstand im Einvernehmen mit</a:t>
            </a:r>
          </a:p>
          <a:p>
            <a:r>
              <a:rPr lang="de-DE" dirty="0"/>
              <a:t>dem </a:t>
            </a:r>
            <a:r>
              <a:rPr lang="de-DE" dirty="0" smtClean="0"/>
              <a:t>Finanzausschu</a:t>
            </a:r>
            <a:r>
              <a:rPr lang="de-DE" dirty="0" smtClean="0"/>
              <a:t>ss</a:t>
            </a:r>
            <a:r>
              <a:rPr lang="de-DE" dirty="0" smtClean="0"/>
              <a:t>.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198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/>
          </p:cNvSpPr>
          <p:nvPr/>
        </p:nvSpPr>
        <p:spPr>
          <a:xfrm>
            <a:off x="742951" y="307730"/>
            <a:ext cx="10772774" cy="63788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sz="4400" dirty="0" smtClean="0"/>
          </a:p>
          <a:p>
            <a:endParaRPr lang="de-DE" sz="4400" dirty="0"/>
          </a:p>
          <a:p>
            <a:r>
              <a:rPr lang="de-DE" sz="4400" dirty="0" smtClean="0"/>
              <a:t>Ich danke für Ihre Aufmerksamkeit </a:t>
            </a:r>
            <a:br>
              <a:rPr lang="de-DE" sz="4400" dirty="0" smtClean="0"/>
            </a:br>
            <a:endParaRPr lang="de-DE" sz="4400" dirty="0" smtClean="0"/>
          </a:p>
          <a:p>
            <a:r>
              <a:rPr lang="de-DE" sz="4400" dirty="0" smtClean="0"/>
              <a:t>und stehe für Rückfragen selbstverständlich gerne zur Verfügung.</a:t>
            </a:r>
            <a:endParaRPr lang="de-DE" sz="4400" dirty="0" smtClean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0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19857"/>
            <a:ext cx="9144000" cy="582869"/>
          </a:xfrm>
        </p:spPr>
        <p:txBody>
          <a:bodyPr>
            <a:normAutofit/>
          </a:bodyPr>
          <a:lstStyle/>
          <a:p>
            <a:r>
              <a:rPr lang="de-DE" sz="3000" dirty="0" smtClean="0"/>
              <a:t>Finanzverteilung </a:t>
            </a:r>
            <a:r>
              <a:rPr lang="de-DE" sz="3000" dirty="0" err="1" smtClean="0"/>
              <a:t>EKvW</a:t>
            </a:r>
            <a:r>
              <a:rPr lang="de-DE" sz="3000" dirty="0" smtClean="0"/>
              <a:t> 2022</a:t>
            </a:r>
            <a:endParaRPr lang="de-DE" sz="3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99" y="1283804"/>
            <a:ext cx="5429250" cy="5180076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6785811" y="3152125"/>
            <a:ext cx="4985886" cy="1015663"/>
            <a:chOff x="6785811" y="3152125"/>
            <a:chExt cx="4985886" cy="1015663"/>
          </a:xfrm>
        </p:grpSpPr>
        <p:sp>
          <p:nvSpPr>
            <p:cNvPr id="28" name="Textfeld 27"/>
            <p:cNvSpPr txBox="1"/>
            <p:nvPr/>
          </p:nvSpPr>
          <p:spPr>
            <a:xfrm>
              <a:off x="9090326" y="3152125"/>
              <a:ext cx="2681371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Erhöhung der Kosten u.a. für Prävention vor sexualisierter Gewalt</a:t>
              </a:r>
              <a:endParaRPr lang="de-DE" dirty="0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 flipH="1">
              <a:off x="6785811" y="3676134"/>
              <a:ext cx="2156427" cy="49165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6785811" y="4279429"/>
            <a:ext cx="4998287" cy="1200329"/>
            <a:chOff x="6785811" y="4279429"/>
            <a:chExt cx="4998287" cy="1200329"/>
          </a:xfrm>
        </p:grpSpPr>
        <p:sp>
          <p:nvSpPr>
            <p:cNvPr id="29" name="Textfeld 28"/>
            <p:cNvSpPr txBox="1"/>
            <p:nvPr/>
          </p:nvSpPr>
          <p:spPr>
            <a:xfrm>
              <a:off x="9090326" y="4279429"/>
              <a:ext cx="2693772" cy="1200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Erhöhung aufgrund Rückstellung für Altersversorgung und Gehaltssteigerungen</a:t>
              </a:r>
              <a:endParaRPr lang="de-DE" dirty="0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flipH="1" flipV="1">
              <a:off x="6785811" y="4437246"/>
              <a:ext cx="2156427" cy="3465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479725" y="2369064"/>
            <a:ext cx="5775655" cy="640676"/>
            <a:chOff x="479725" y="2369064"/>
            <a:chExt cx="5775655" cy="640676"/>
          </a:xfrm>
        </p:grpSpPr>
        <p:sp>
          <p:nvSpPr>
            <p:cNvPr id="27" name="Textfeld 26"/>
            <p:cNvSpPr txBox="1"/>
            <p:nvPr/>
          </p:nvSpPr>
          <p:spPr>
            <a:xfrm>
              <a:off x="479725" y="2369064"/>
              <a:ext cx="269377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Kirchensteueraufkommen</a:t>
              </a:r>
              <a:endParaRPr lang="de-DE" dirty="0"/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>
              <a:off x="3364899" y="2630730"/>
              <a:ext cx="2890481" cy="3790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/>
          <p:cNvGrpSpPr/>
          <p:nvPr/>
        </p:nvGrpSpPr>
        <p:grpSpPr>
          <a:xfrm>
            <a:off x="306469" y="4279429"/>
            <a:ext cx="6006067" cy="923330"/>
            <a:chOff x="306469" y="4279429"/>
            <a:chExt cx="6006067" cy="923330"/>
          </a:xfrm>
        </p:grpSpPr>
        <p:sp>
          <p:nvSpPr>
            <p:cNvPr id="30" name="Textfeld 29"/>
            <p:cNvSpPr txBox="1"/>
            <p:nvPr/>
          </p:nvSpPr>
          <p:spPr>
            <a:xfrm>
              <a:off x="306469" y="4279429"/>
              <a:ext cx="2867027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Verringerung der Zuweisung an Gemeinden und Kirchenkreise insgesamt</a:t>
              </a:r>
              <a:endParaRPr lang="de-DE" dirty="0"/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 flipV="1">
              <a:off x="3302334" y="4586034"/>
              <a:ext cx="3010202" cy="24584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999491" y="5585633"/>
            <a:ext cx="5025921" cy="646331"/>
            <a:chOff x="999491" y="5585633"/>
            <a:chExt cx="5025921" cy="646331"/>
          </a:xfrm>
        </p:grpSpPr>
        <p:sp>
          <p:nvSpPr>
            <p:cNvPr id="13" name="Textfeld 12"/>
            <p:cNvSpPr txBox="1"/>
            <p:nvPr/>
          </p:nvSpPr>
          <p:spPr>
            <a:xfrm>
              <a:off x="999491" y="5585633"/>
              <a:ext cx="1849587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Zuweisung an KK Wittgenstein</a:t>
              </a:r>
              <a:endParaRPr lang="de-DE" dirty="0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3127105" y="6040627"/>
              <a:ext cx="2898307" cy="1913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S. 4</a:t>
            </a:r>
          </a:p>
        </p:txBody>
      </p:sp>
      <p:sp>
        <p:nvSpPr>
          <p:cNvPr id="45" name="Freihandform 44"/>
          <p:cNvSpPr/>
          <p:nvPr/>
        </p:nvSpPr>
        <p:spPr>
          <a:xfrm rot="21269185">
            <a:off x="5351927" y="4801686"/>
            <a:ext cx="1506071" cy="556918"/>
          </a:xfrm>
          <a:custGeom>
            <a:avLst/>
            <a:gdLst>
              <a:gd name="connsiteX0" fmla="*/ 1479177 w 1634320"/>
              <a:gd name="connsiteY0" fmla="*/ 98612 h 537882"/>
              <a:gd name="connsiteX1" fmla="*/ 1479177 w 1634320"/>
              <a:gd name="connsiteY1" fmla="*/ 98612 h 537882"/>
              <a:gd name="connsiteX2" fmla="*/ 1371600 w 1634320"/>
              <a:gd name="connsiteY2" fmla="*/ 89647 h 537882"/>
              <a:gd name="connsiteX3" fmla="*/ 1210235 w 1634320"/>
              <a:gd name="connsiteY3" fmla="*/ 71718 h 537882"/>
              <a:gd name="connsiteX4" fmla="*/ 1013012 w 1634320"/>
              <a:gd name="connsiteY4" fmla="*/ 62753 h 537882"/>
              <a:gd name="connsiteX5" fmla="*/ 762000 w 1634320"/>
              <a:gd name="connsiteY5" fmla="*/ 44824 h 537882"/>
              <a:gd name="connsiteX6" fmla="*/ 582706 w 1634320"/>
              <a:gd name="connsiteY6" fmla="*/ 26894 h 537882"/>
              <a:gd name="connsiteX7" fmla="*/ 304800 w 1634320"/>
              <a:gd name="connsiteY7" fmla="*/ 8965 h 537882"/>
              <a:gd name="connsiteX8" fmla="*/ 170330 w 1634320"/>
              <a:gd name="connsiteY8" fmla="*/ 35859 h 537882"/>
              <a:gd name="connsiteX9" fmla="*/ 143435 w 1634320"/>
              <a:gd name="connsiteY9" fmla="*/ 44824 h 537882"/>
              <a:gd name="connsiteX10" fmla="*/ 116541 w 1634320"/>
              <a:gd name="connsiteY10" fmla="*/ 53788 h 537882"/>
              <a:gd name="connsiteX11" fmla="*/ 71718 w 1634320"/>
              <a:gd name="connsiteY11" fmla="*/ 80682 h 537882"/>
              <a:gd name="connsiteX12" fmla="*/ 8965 w 1634320"/>
              <a:gd name="connsiteY12" fmla="*/ 152400 h 537882"/>
              <a:gd name="connsiteX13" fmla="*/ 0 w 1634320"/>
              <a:gd name="connsiteY13" fmla="*/ 179294 h 537882"/>
              <a:gd name="connsiteX14" fmla="*/ 8965 w 1634320"/>
              <a:gd name="connsiteY14" fmla="*/ 295835 h 537882"/>
              <a:gd name="connsiteX15" fmla="*/ 17930 w 1634320"/>
              <a:gd name="connsiteY15" fmla="*/ 322729 h 537882"/>
              <a:gd name="connsiteX16" fmla="*/ 98612 w 1634320"/>
              <a:gd name="connsiteY16" fmla="*/ 394447 h 537882"/>
              <a:gd name="connsiteX17" fmla="*/ 134471 w 1634320"/>
              <a:gd name="connsiteY17" fmla="*/ 412377 h 537882"/>
              <a:gd name="connsiteX18" fmla="*/ 224118 w 1634320"/>
              <a:gd name="connsiteY18" fmla="*/ 430306 h 537882"/>
              <a:gd name="connsiteX19" fmla="*/ 259977 w 1634320"/>
              <a:gd name="connsiteY19" fmla="*/ 439271 h 537882"/>
              <a:gd name="connsiteX20" fmla="*/ 304800 w 1634320"/>
              <a:gd name="connsiteY20" fmla="*/ 448235 h 537882"/>
              <a:gd name="connsiteX21" fmla="*/ 376518 w 1634320"/>
              <a:gd name="connsiteY21" fmla="*/ 466165 h 537882"/>
              <a:gd name="connsiteX22" fmla="*/ 412377 w 1634320"/>
              <a:gd name="connsiteY22" fmla="*/ 475129 h 537882"/>
              <a:gd name="connsiteX23" fmla="*/ 466165 w 1634320"/>
              <a:gd name="connsiteY23" fmla="*/ 484094 h 537882"/>
              <a:gd name="connsiteX24" fmla="*/ 735106 w 1634320"/>
              <a:gd name="connsiteY24" fmla="*/ 510988 h 537882"/>
              <a:gd name="connsiteX25" fmla="*/ 833718 w 1634320"/>
              <a:gd name="connsiteY25" fmla="*/ 519953 h 537882"/>
              <a:gd name="connsiteX26" fmla="*/ 1066800 w 1634320"/>
              <a:gd name="connsiteY26" fmla="*/ 528918 h 537882"/>
              <a:gd name="connsiteX27" fmla="*/ 1174377 w 1634320"/>
              <a:gd name="connsiteY27" fmla="*/ 537882 h 537882"/>
              <a:gd name="connsiteX28" fmla="*/ 1524000 w 1634320"/>
              <a:gd name="connsiteY28" fmla="*/ 528918 h 537882"/>
              <a:gd name="connsiteX29" fmla="*/ 1550894 w 1634320"/>
              <a:gd name="connsiteY29" fmla="*/ 519953 h 537882"/>
              <a:gd name="connsiteX30" fmla="*/ 1622612 w 1634320"/>
              <a:gd name="connsiteY30" fmla="*/ 466165 h 537882"/>
              <a:gd name="connsiteX31" fmla="*/ 1622612 w 1634320"/>
              <a:gd name="connsiteY31" fmla="*/ 313765 h 537882"/>
              <a:gd name="connsiteX32" fmla="*/ 1613647 w 1634320"/>
              <a:gd name="connsiteY32" fmla="*/ 286871 h 537882"/>
              <a:gd name="connsiteX33" fmla="*/ 1595718 w 1634320"/>
              <a:gd name="connsiteY33" fmla="*/ 268941 h 537882"/>
              <a:gd name="connsiteX34" fmla="*/ 1586753 w 1634320"/>
              <a:gd name="connsiteY34" fmla="*/ 242047 h 537882"/>
              <a:gd name="connsiteX35" fmla="*/ 1532965 w 1634320"/>
              <a:gd name="connsiteY35" fmla="*/ 206188 h 537882"/>
              <a:gd name="connsiteX36" fmla="*/ 1515035 w 1634320"/>
              <a:gd name="connsiteY36" fmla="*/ 188259 h 537882"/>
              <a:gd name="connsiteX37" fmla="*/ 1488141 w 1634320"/>
              <a:gd name="connsiteY37" fmla="*/ 179294 h 537882"/>
              <a:gd name="connsiteX38" fmla="*/ 1461247 w 1634320"/>
              <a:gd name="connsiteY38" fmla="*/ 152400 h 537882"/>
              <a:gd name="connsiteX39" fmla="*/ 1407459 w 1634320"/>
              <a:gd name="connsiteY39" fmla="*/ 134471 h 537882"/>
              <a:gd name="connsiteX40" fmla="*/ 1380565 w 1634320"/>
              <a:gd name="connsiteY40" fmla="*/ 116541 h 537882"/>
              <a:gd name="connsiteX41" fmla="*/ 1299882 w 1634320"/>
              <a:gd name="connsiteY41" fmla="*/ 107577 h 537882"/>
              <a:gd name="connsiteX42" fmla="*/ 1255059 w 1634320"/>
              <a:gd name="connsiteY42" fmla="*/ 98612 h 537882"/>
              <a:gd name="connsiteX43" fmla="*/ 1111624 w 1634320"/>
              <a:gd name="connsiteY43" fmla="*/ 80682 h 537882"/>
              <a:gd name="connsiteX44" fmla="*/ 869577 w 1634320"/>
              <a:gd name="connsiteY44" fmla="*/ 71718 h 537882"/>
              <a:gd name="connsiteX45" fmla="*/ 349624 w 1634320"/>
              <a:gd name="connsiteY45" fmla="*/ 0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34320" h="537882">
                <a:moveTo>
                  <a:pt x="1479177" y="98612"/>
                </a:moveTo>
                <a:lnTo>
                  <a:pt x="1479177" y="98612"/>
                </a:lnTo>
                <a:cubicBezTo>
                  <a:pt x="1443318" y="95624"/>
                  <a:pt x="1407386" y="93414"/>
                  <a:pt x="1371600" y="89647"/>
                </a:cubicBezTo>
                <a:cubicBezTo>
                  <a:pt x="1247807" y="76616"/>
                  <a:pt x="1374199" y="81655"/>
                  <a:pt x="1210235" y="71718"/>
                </a:cubicBezTo>
                <a:cubicBezTo>
                  <a:pt x="1144547" y="67737"/>
                  <a:pt x="1078753" y="65741"/>
                  <a:pt x="1013012" y="62753"/>
                </a:cubicBezTo>
                <a:cubicBezTo>
                  <a:pt x="751238" y="36575"/>
                  <a:pt x="1165961" y="76715"/>
                  <a:pt x="762000" y="44824"/>
                </a:cubicBezTo>
                <a:cubicBezTo>
                  <a:pt x="702124" y="40097"/>
                  <a:pt x="642686" y="30051"/>
                  <a:pt x="582706" y="26894"/>
                </a:cubicBezTo>
                <a:cubicBezTo>
                  <a:pt x="376443" y="16038"/>
                  <a:pt x="469036" y="22650"/>
                  <a:pt x="304800" y="8965"/>
                </a:cubicBezTo>
                <a:cubicBezTo>
                  <a:pt x="205332" y="20016"/>
                  <a:pt x="249790" y="9372"/>
                  <a:pt x="170330" y="35859"/>
                </a:cubicBezTo>
                <a:lnTo>
                  <a:pt x="143435" y="44824"/>
                </a:lnTo>
                <a:lnTo>
                  <a:pt x="116541" y="53788"/>
                </a:lnTo>
                <a:cubicBezTo>
                  <a:pt x="39896" y="130437"/>
                  <a:pt x="164806" y="10867"/>
                  <a:pt x="71718" y="80682"/>
                </a:cubicBezTo>
                <a:cubicBezTo>
                  <a:pt x="53023" y="94703"/>
                  <a:pt x="21407" y="127515"/>
                  <a:pt x="8965" y="152400"/>
                </a:cubicBezTo>
                <a:cubicBezTo>
                  <a:pt x="4739" y="160852"/>
                  <a:pt x="2988" y="170329"/>
                  <a:pt x="0" y="179294"/>
                </a:cubicBezTo>
                <a:cubicBezTo>
                  <a:pt x="2988" y="218141"/>
                  <a:pt x="4132" y="257174"/>
                  <a:pt x="8965" y="295835"/>
                </a:cubicBezTo>
                <a:cubicBezTo>
                  <a:pt x="10137" y="305212"/>
                  <a:pt x="12129" y="315270"/>
                  <a:pt x="17930" y="322729"/>
                </a:cubicBezTo>
                <a:cubicBezTo>
                  <a:pt x="39718" y="350742"/>
                  <a:pt x="67455" y="376643"/>
                  <a:pt x="98612" y="394447"/>
                </a:cubicBezTo>
                <a:cubicBezTo>
                  <a:pt x="110215" y="401077"/>
                  <a:pt x="121958" y="407685"/>
                  <a:pt x="134471" y="412377"/>
                </a:cubicBezTo>
                <a:cubicBezTo>
                  <a:pt x="158262" y="421298"/>
                  <a:pt x="201996" y="425882"/>
                  <a:pt x="224118" y="430306"/>
                </a:cubicBezTo>
                <a:cubicBezTo>
                  <a:pt x="236200" y="432722"/>
                  <a:pt x="247949" y="436598"/>
                  <a:pt x="259977" y="439271"/>
                </a:cubicBezTo>
                <a:cubicBezTo>
                  <a:pt x="274851" y="442576"/>
                  <a:pt x="289953" y="444809"/>
                  <a:pt x="304800" y="448235"/>
                </a:cubicBezTo>
                <a:cubicBezTo>
                  <a:pt x="328811" y="453776"/>
                  <a:pt x="352612" y="460189"/>
                  <a:pt x="376518" y="466165"/>
                </a:cubicBezTo>
                <a:cubicBezTo>
                  <a:pt x="388471" y="469153"/>
                  <a:pt x="400224" y="473103"/>
                  <a:pt x="412377" y="475129"/>
                </a:cubicBezTo>
                <a:cubicBezTo>
                  <a:pt x="430306" y="478117"/>
                  <a:pt x="448148" y="481692"/>
                  <a:pt x="466165" y="484094"/>
                </a:cubicBezTo>
                <a:cubicBezTo>
                  <a:pt x="525570" y="492015"/>
                  <a:pt x="715425" y="509143"/>
                  <a:pt x="735106" y="510988"/>
                </a:cubicBezTo>
                <a:cubicBezTo>
                  <a:pt x="767968" y="514069"/>
                  <a:pt x="800736" y="518684"/>
                  <a:pt x="833718" y="519953"/>
                </a:cubicBezTo>
                <a:lnTo>
                  <a:pt x="1066800" y="528918"/>
                </a:lnTo>
                <a:cubicBezTo>
                  <a:pt x="1102659" y="531906"/>
                  <a:pt x="1138394" y="537882"/>
                  <a:pt x="1174377" y="537882"/>
                </a:cubicBezTo>
                <a:cubicBezTo>
                  <a:pt x="1290956" y="537882"/>
                  <a:pt x="1407553" y="534463"/>
                  <a:pt x="1524000" y="528918"/>
                </a:cubicBezTo>
                <a:cubicBezTo>
                  <a:pt x="1533439" y="528469"/>
                  <a:pt x="1542634" y="524542"/>
                  <a:pt x="1550894" y="519953"/>
                </a:cubicBezTo>
                <a:cubicBezTo>
                  <a:pt x="1596507" y="494612"/>
                  <a:pt x="1595409" y="493366"/>
                  <a:pt x="1622612" y="466165"/>
                </a:cubicBezTo>
                <a:cubicBezTo>
                  <a:pt x="1639721" y="397731"/>
                  <a:pt x="1636651" y="426074"/>
                  <a:pt x="1622612" y="313765"/>
                </a:cubicBezTo>
                <a:cubicBezTo>
                  <a:pt x="1621440" y="304388"/>
                  <a:pt x="1618509" y="294974"/>
                  <a:pt x="1613647" y="286871"/>
                </a:cubicBezTo>
                <a:cubicBezTo>
                  <a:pt x="1609299" y="279623"/>
                  <a:pt x="1601694" y="274918"/>
                  <a:pt x="1595718" y="268941"/>
                </a:cubicBezTo>
                <a:cubicBezTo>
                  <a:pt x="1592730" y="259976"/>
                  <a:pt x="1593435" y="248729"/>
                  <a:pt x="1586753" y="242047"/>
                </a:cubicBezTo>
                <a:cubicBezTo>
                  <a:pt x="1571516" y="226810"/>
                  <a:pt x="1548202" y="221425"/>
                  <a:pt x="1532965" y="206188"/>
                </a:cubicBezTo>
                <a:cubicBezTo>
                  <a:pt x="1526988" y="200212"/>
                  <a:pt x="1522283" y="192607"/>
                  <a:pt x="1515035" y="188259"/>
                </a:cubicBezTo>
                <a:cubicBezTo>
                  <a:pt x="1506932" y="183397"/>
                  <a:pt x="1497106" y="182282"/>
                  <a:pt x="1488141" y="179294"/>
                </a:cubicBezTo>
                <a:cubicBezTo>
                  <a:pt x="1479176" y="170329"/>
                  <a:pt x="1472330" y="158557"/>
                  <a:pt x="1461247" y="152400"/>
                </a:cubicBezTo>
                <a:cubicBezTo>
                  <a:pt x="1444726" y="143222"/>
                  <a:pt x="1407459" y="134471"/>
                  <a:pt x="1407459" y="134471"/>
                </a:cubicBezTo>
                <a:cubicBezTo>
                  <a:pt x="1398494" y="128494"/>
                  <a:pt x="1391018" y="119154"/>
                  <a:pt x="1380565" y="116541"/>
                </a:cubicBezTo>
                <a:cubicBezTo>
                  <a:pt x="1354313" y="109978"/>
                  <a:pt x="1326670" y="111404"/>
                  <a:pt x="1299882" y="107577"/>
                </a:cubicBezTo>
                <a:cubicBezTo>
                  <a:pt x="1284798" y="105422"/>
                  <a:pt x="1269933" y="101917"/>
                  <a:pt x="1255059" y="98612"/>
                </a:cubicBezTo>
                <a:cubicBezTo>
                  <a:pt x="1176054" y="81055"/>
                  <a:pt x="1255536" y="90276"/>
                  <a:pt x="1111624" y="80682"/>
                </a:cubicBezTo>
                <a:cubicBezTo>
                  <a:pt x="954785" y="70226"/>
                  <a:pt x="988465" y="71718"/>
                  <a:pt x="869577" y="71718"/>
                </a:cubicBezTo>
                <a:lnTo>
                  <a:pt x="349624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2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56243"/>
            <a:ext cx="9144000" cy="582869"/>
          </a:xfrm>
        </p:spPr>
        <p:txBody>
          <a:bodyPr>
            <a:normAutofit/>
          </a:bodyPr>
          <a:lstStyle/>
          <a:p>
            <a:r>
              <a:rPr lang="de-DE" sz="3000" dirty="0" smtClean="0"/>
              <a:t>Haushaltspläne KK Wittgenstein 2022</a:t>
            </a:r>
            <a:endParaRPr lang="de-DE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63295" y="904671"/>
            <a:ext cx="2496065" cy="1626973"/>
          </a:xfrm>
        </p:spPr>
        <p:txBody>
          <a:bodyPr>
            <a:normAutofit/>
          </a:bodyPr>
          <a:lstStyle/>
          <a:p>
            <a:r>
              <a:rPr lang="de-DE" dirty="0" smtClean="0"/>
              <a:t>Zuweisung durch Landeskirche:</a:t>
            </a:r>
          </a:p>
          <a:p>
            <a:r>
              <a:rPr lang="de-DE" b="1" dirty="0" smtClean="0"/>
              <a:t>4.487.804 €</a:t>
            </a:r>
          </a:p>
          <a:p>
            <a:endParaRPr lang="de-DE" b="1" dirty="0"/>
          </a:p>
          <a:p>
            <a:endParaRPr lang="de-DE" b="1" dirty="0" smtClean="0"/>
          </a:p>
        </p:txBody>
      </p:sp>
      <p:grpSp>
        <p:nvGrpSpPr>
          <p:cNvPr id="22" name="Gruppieren 21"/>
          <p:cNvGrpSpPr/>
          <p:nvPr/>
        </p:nvGrpSpPr>
        <p:grpSpPr>
          <a:xfrm>
            <a:off x="5309285" y="2841045"/>
            <a:ext cx="1795849" cy="2363250"/>
            <a:chOff x="5309285" y="2841045"/>
            <a:chExt cx="1795849" cy="2363250"/>
          </a:xfrm>
        </p:grpSpPr>
        <p:sp>
          <p:nvSpPr>
            <p:cNvPr id="4" name="Untertitel 2"/>
            <p:cNvSpPr txBox="1">
              <a:spLocks/>
            </p:cNvSpPr>
            <p:nvPr/>
          </p:nvSpPr>
          <p:spPr>
            <a:xfrm>
              <a:off x="5309285" y="3332289"/>
              <a:ext cx="1795849" cy="1872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Finanzaus-</a:t>
              </a:r>
              <a:br>
                <a:rPr lang="de-DE" dirty="0" smtClean="0"/>
              </a:br>
              <a:r>
                <a:rPr lang="de-DE" dirty="0" err="1" smtClean="0"/>
                <a:t>gleichs</a:t>
              </a:r>
              <a:r>
                <a:rPr lang="de-DE" dirty="0" smtClean="0"/>
                <a:t>-</a:t>
              </a:r>
              <a:br>
                <a:rPr lang="de-DE" dirty="0" smtClean="0"/>
              </a:br>
              <a:r>
                <a:rPr lang="de-DE" dirty="0" err="1" smtClean="0"/>
                <a:t>kasse</a:t>
              </a:r>
              <a:endParaRPr lang="de-DE" dirty="0" smtClean="0"/>
            </a:p>
            <a:p>
              <a:r>
                <a:rPr lang="de-DE" dirty="0" smtClean="0"/>
                <a:t>Wittgenstein</a:t>
              </a:r>
              <a:endParaRPr lang="de-DE" dirty="0"/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>
              <a:off x="6203090" y="2841045"/>
              <a:ext cx="8238" cy="4428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>
            <a:off x="7319317" y="3097510"/>
            <a:ext cx="3010929" cy="1532238"/>
            <a:chOff x="7319317" y="3097510"/>
            <a:chExt cx="3010929" cy="1532238"/>
          </a:xfrm>
        </p:grpSpPr>
        <p:sp>
          <p:nvSpPr>
            <p:cNvPr id="5" name="Untertitel 2"/>
            <p:cNvSpPr txBox="1">
              <a:spLocks/>
            </p:cNvSpPr>
            <p:nvPr/>
          </p:nvSpPr>
          <p:spPr>
            <a:xfrm>
              <a:off x="8394355" y="3097510"/>
              <a:ext cx="1935891" cy="15322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Vorwegabzüge</a:t>
              </a:r>
            </a:p>
            <a:p>
              <a:r>
                <a:rPr lang="de-DE" dirty="0" smtClean="0"/>
                <a:t>Abenteuerdorf</a:t>
              </a:r>
            </a:p>
            <a:p>
              <a:r>
                <a:rPr lang="de-DE" dirty="0" smtClean="0"/>
                <a:t>Diakonie  </a:t>
              </a:r>
            </a:p>
            <a:p>
              <a:r>
                <a:rPr lang="de-DE" dirty="0" smtClean="0"/>
                <a:t>Kindergärten</a:t>
              </a:r>
            </a:p>
            <a:p>
              <a:r>
                <a:rPr lang="de-DE" dirty="0" smtClean="0"/>
                <a:t>Verwaltung</a:t>
              </a: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V="1">
              <a:off x="7319317" y="3972822"/>
              <a:ext cx="691979" cy="12814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7199870" y="5296930"/>
            <a:ext cx="3361038" cy="819999"/>
            <a:chOff x="7199870" y="5296930"/>
            <a:chExt cx="3361038" cy="819999"/>
          </a:xfrm>
        </p:grpSpPr>
        <p:sp>
          <p:nvSpPr>
            <p:cNvPr id="10" name="Untertitel 2"/>
            <p:cNvSpPr txBox="1">
              <a:spLocks/>
            </p:cNvSpPr>
            <p:nvPr/>
          </p:nvSpPr>
          <p:spPr>
            <a:xfrm>
              <a:off x="8011296" y="5299198"/>
              <a:ext cx="2549612" cy="8177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Kreissynodalkasse</a:t>
              </a:r>
            </a:p>
            <a:p>
              <a:r>
                <a:rPr lang="de-DE" dirty="0" smtClean="0"/>
                <a:t>Arbeitsbereiche und Dienste im Kirchenkreis für alle</a:t>
              </a:r>
              <a:endParaRPr lang="de-DE" dirty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7199870" y="5296930"/>
              <a:ext cx="494271" cy="2523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1684636" y="5438610"/>
            <a:ext cx="3422822" cy="978665"/>
            <a:chOff x="1684636" y="5438610"/>
            <a:chExt cx="3422822" cy="978665"/>
          </a:xfrm>
        </p:grpSpPr>
        <p:sp>
          <p:nvSpPr>
            <p:cNvPr id="11" name="Untertitel 2"/>
            <p:cNvSpPr txBox="1">
              <a:spLocks/>
            </p:cNvSpPr>
            <p:nvPr/>
          </p:nvSpPr>
          <p:spPr>
            <a:xfrm>
              <a:off x="1684636" y="5438610"/>
              <a:ext cx="2763796" cy="978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Zuweisungen an die Gemeinden</a:t>
              </a:r>
              <a:endParaRPr lang="de-DE" dirty="0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 flipH="1">
              <a:off x="4658498" y="5438610"/>
              <a:ext cx="448960" cy="22141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930875" y="3972821"/>
            <a:ext cx="3735861" cy="854551"/>
            <a:chOff x="930875" y="3972821"/>
            <a:chExt cx="3735861" cy="854551"/>
          </a:xfrm>
        </p:grpSpPr>
        <p:sp>
          <p:nvSpPr>
            <p:cNvPr id="9" name="Untertitel 2"/>
            <p:cNvSpPr txBox="1">
              <a:spLocks/>
            </p:cNvSpPr>
            <p:nvPr/>
          </p:nvSpPr>
          <p:spPr>
            <a:xfrm>
              <a:off x="930875" y="3972821"/>
              <a:ext cx="3089189" cy="854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Pfarrstellenpauschalen</a:t>
              </a:r>
            </a:p>
            <a:p>
              <a:r>
                <a:rPr lang="de-DE" dirty="0" smtClean="0"/>
                <a:t>(Kosten für Pfarrerinnen/ Pfarrer)</a:t>
              </a:r>
              <a:endParaRPr lang="de-DE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H="1">
              <a:off x="4135392" y="4046879"/>
              <a:ext cx="531344" cy="7130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5416657" y="1635834"/>
            <a:ext cx="5815185" cy="880643"/>
            <a:chOff x="5416657" y="1635834"/>
            <a:chExt cx="5815185" cy="880643"/>
          </a:xfrm>
        </p:grpSpPr>
        <p:sp>
          <p:nvSpPr>
            <p:cNvPr id="19" name="Untertitel 2"/>
            <p:cNvSpPr txBox="1">
              <a:spLocks/>
            </p:cNvSpPr>
            <p:nvPr/>
          </p:nvSpPr>
          <p:spPr>
            <a:xfrm>
              <a:off x="5416657" y="2043728"/>
              <a:ext cx="1572865" cy="4727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 smtClean="0"/>
                <a:t>+ 59.500 €</a:t>
              </a:r>
            </a:p>
            <a:p>
              <a:endParaRPr lang="de-DE" dirty="0"/>
            </a:p>
          </p:txBody>
        </p:sp>
        <p:sp>
          <p:nvSpPr>
            <p:cNvPr id="21" name="Untertitel 2"/>
            <p:cNvSpPr txBox="1">
              <a:spLocks/>
            </p:cNvSpPr>
            <p:nvPr/>
          </p:nvSpPr>
          <p:spPr>
            <a:xfrm>
              <a:off x="7694141" y="1635834"/>
              <a:ext cx="3537701" cy="6442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Sonderzuweisung nebenamtliche </a:t>
              </a:r>
              <a:r>
                <a:rPr lang="de-DE" dirty="0" err="1" smtClean="0"/>
                <a:t>Sup</a:t>
              </a:r>
              <a:r>
                <a:rPr lang="de-DE" dirty="0" smtClean="0"/>
                <a:t>. - Stelle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93554" y="2069213"/>
            <a:ext cx="6571283" cy="755257"/>
            <a:chOff x="393554" y="2131843"/>
            <a:chExt cx="6571283" cy="755257"/>
          </a:xfrm>
        </p:grpSpPr>
        <p:sp>
          <p:nvSpPr>
            <p:cNvPr id="20" name="Untertitel 2"/>
            <p:cNvSpPr txBox="1">
              <a:spLocks/>
            </p:cNvSpPr>
            <p:nvPr/>
          </p:nvSpPr>
          <p:spPr>
            <a:xfrm>
              <a:off x="5418095" y="2460059"/>
              <a:ext cx="1546742" cy="4270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 smtClean="0"/>
                <a:t>+ 13.450 €</a:t>
              </a:r>
              <a:endParaRPr lang="de-DE" dirty="0"/>
            </a:p>
          </p:txBody>
        </p:sp>
        <p:sp>
          <p:nvSpPr>
            <p:cNvPr id="27" name="Untertitel 2"/>
            <p:cNvSpPr txBox="1">
              <a:spLocks/>
            </p:cNvSpPr>
            <p:nvPr/>
          </p:nvSpPr>
          <p:spPr>
            <a:xfrm>
              <a:off x="393554" y="2131843"/>
              <a:ext cx="3537701" cy="6442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Sonderzuweisung Prävention gegen sexualisierte Gewalt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4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91" y="969044"/>
            <a:ext cx="1991106" cy="5646420"/>
          </a:xfrm>
          <a:prstGeom prst="rect">
            <a:avLst/>
          </a:prstGeom>
        </p:spPr>
      </p:pic>
      <p:sp>
        <p:nvSpPr>
          <p:cNvPr id="2" name="Untertitel 2"/>
          <p:cNvSpPr txBox="1">
            <a:spLocks/>
          </p:cNvSpPr>
          <p:nvPr/>
        </p:nvSpPr>
        <p:spPr>
          <a:xfrm>
            <a:off x="4285978" y="231798"/>
            <a:ext cx="3076348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Finanzausgleichskasse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6239435" y="2375693"/>
            <a:ext cx="4642749" cy="427276"/>
            <a:chOff x="6239435" y="2375693"/>
            <a:chExt cx="4642749" cy="427276"/>
          </a:xfrm>
        </p:grpSpPr>
        <p:sp>
          <p:nvSpPr>
            <p:cNvPr id="5" name="Untertitel 2"/>
            <p:cNvSpPr txBox="1">
              <a:spLocks/>
            </p:cNvSpPr>
            <p:nvPr/>
          </p:nvSpPr>
          <p:spPr>
            <a:xfrm>
              <a:off x="7916563" y="2375693"/>
              <a:ext cx="2965621" cy="427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Pfarrstellenpauschalen</a:t>
              </a: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H="1">
              <a:off x="6239435" y="2589331"/>
              <a:ext cx="1578275" cy="17570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>
            <a:off x="6178378" y="3177954"/>
            <a:ext cx="4571999" cy="391134"/>
            <a:chOff x="6178378" y="3177954"/>
            <a:chExt cx="4571999" cy="391134"/>
          </a:xfrm>
        </p:grpSpPr>
        <p:sp>
          <p:nvSpPr>
            <p:cNvPr id="8" name="Untertitel 2"/>
            <p:cNvSpPr txBox="1">
              <a:spLocks/>
            </p:cNvSpPr>
            <p:nvPr/>
          </p:nvSpPr>
          <p:spPr>
            <a:xfrm>
              <a:off x="7978346" y="3177954"/>
              <a:ext cx="2772031" cy="3911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Verteilsumme</a:t>
              </a: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H="1">
              <a:off x="6178378" y="3371381"/>
              <a:ext cx="1738186" cy="15089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/>
          <p:cNvGrpSpPr/>
          <p:nvPr/>
        </p:nvGrpSpPr>
        <p:grpSpPr>
          <a:xfrm>
            <a:off x="1893322" y="2015031"/>
            <a:ext cx="3760573" cy="1771135"/>
            <a:chOff x="1791730" y="1919415"/>
            <a:chExt cx="3760573" cy="1771135"/>
          </a:xfrm>
        </p:grpSpPr>
        <p:sp>
          <p:nvSpPr>
            <p:cNvPr id="6" name="Untertitel 2"/>
            <p:cNvSpPr txBox="1">
              <a:spLocks/>
            </p:cNvSpPr>
            <p:nvPr/>
          </p:nvSpPr>
          <p:spPr>
            <a:xfrm>
              <a:off x="1791730" y="1919415"/>
              <a:ext cx="1935891" cy="17711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Vorwegabzüge:</a:t>
              </a:r>
            </a:p>
            <a:p>
              <a:r>
                <a:rPr lang="de-DE" dirty="0" smtClean="0"/>
                <a:t>Abenteuerdorf</a:t>
              </a:r>
            </a:p>
            <a:p>
              <a:r>
                <a:rPr lang="de-DE" dirty="0" smtClean="0"/>
                <a:t>Diakonie  </a:t>
              </a:r>
            </a:p>
            <a:p>
              <a:r>
                <a:rPr lang="de-DE" dirty="0" smtClean="0"/>
                <a:t>Kindergärten</a:t>
              </a:r>
            </a:p>
            <a:p>
              <a:r>
                <a:rPr lang="de-DE" dirty="0" smtClean="0"/>
                <a:t>Verwaltung</a:t>
              </a:r>
              <a:br>
                <a:rPr lang="de-DE" dirty="0" smtClean="0"/>
              </a:br>
              <a:r>
                <a:rPr lang="de-DE" dirty="0" smtClean="0"/>
                <a:t>(Kreiskirchenamt)</a:t>
              </a: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>
              <a:off x="3498110" y="2375693"/>
              <a:ext cx="2054193" cy="41379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3329234" y="2685535"/>
              <a:ext cx="2223069" cy="20789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3463099" y="2970716"/>
              <a:ext cx="2089204" cy="3930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V="1">
              <a:off x="3498110" y="3156852"/>
              <a:ext cx="2054193" cy="16879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en 51"/>
          <p:cNvGrpSpPr/>
          <p:nvPr/>
        </p:nvGrpSpPr>
        <p:grpSpPr>
          <a:xfrm>
            <a:off x="6209735" y="3681525"/>
            <a:ext cx="4505631" cy="1064112"/>
            <a:chOff x="6209735" y="3639694"/>
            <a:chExt cx="4505631" cy="1064112"/>
          </a:xfrm>
        </p:grpSpPr>
        <p:sp>
          <p:nvSpPr>
            <p:cNvPr id="7" name="Untertitel 2"/>
            <p:cNvSpPr txBox="1">
              <a:spLocks/>
            </p:cNvSpPr>
            <p:nvPr/>
          </p:nvSpPr>
          <p:spPr>
            <a:xfrm>
              <a:off x="7978346" y="3983412"/>
              <a:ext cx="2737020" cy="7203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dirty="0" smtClean="0"/>
                <a:t>Kreissynodalkasse 30%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dirty="0" smtClean="0"/>
                <a:t>= 576.398,-- €</a:t>
              </a:r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H="1" flipV="1">
              <a:off x="6209735" y="3639694"/>
              <a:ext cx="1706829" cy="5926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>
          <a:xfrm>
            <a:off x="811194" y="3817448"/>
            <a:ext cx="4790447" cy="842325"/>
            <a:chOff x="811194" y="3817448"/>
            <a:chExt cx="4790447" cy="842325"/>
          </a:xfrm>
        </p:grpSpPr>
        <p:sp>
          <p:nvSpPr>
            <p:cNvPr id="9" name="Untertitel 2"/>
            <p:cNvSpPr txBox="1">
              <a:spLocks/>
            </p:cNvSpPr>
            <p:nvPr/>
          </p:nvSpPr>
          <p:spPr>
            <a:xfrm>
              <a:off x="811194" y="3919195"/>
              <a:ext cx="3442272" cy="7405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de-DE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Zuweisungen an die Gemeinden 70%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de-DE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 1.344.929,-- €</a:t>
              </a:r>
            </a:p>
          </p:txBody>
        </p:sp>
        <p:cxnSp>
          <p:nvCxnSpPr>
            <p:cNvPr id="37" name="Gerade Verbindung mit Pfeil 36"/>
            <p:cNvCxnSpPr/>
            <p:nvPr/>
          </p:nvCxnSpPr>
          <p:spPr>
            <a:xfrm flipV="1">
              <a:off x="3843210" y="3817448"/>
              <a:ext cx="1758431" cy="5454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/>
          <p:cNvGrpSpPr/>
          <p:nvPr/>
        </p:nvGrpSpPr>
        <p:grpSpPr>
          <a:xfrm>
            <a:off x="6184784" y="4599122"/>
            <a:ext cx="4554486" cy="1688116"/>
            <a:chOff x="6160880" y="4485578"/>
            <a:chExt cx="4554486" cy="1688116"/>
          </a:xfrm>
        </p:grpSpPr>
        <p:sp>
          <p:nvSpPr>
            <p:cNvPr id="12" name="Untertitel 2"/>
            <p:cNvSpPr txBox="1">
              <a:spLocks/>
            </p:cNvSpPr>
            <p:nvPr/>
          </p:nvSpPr>
          <p:spPr>
            <a:xfrm>
              <a:off x="8013356" y="5033319"/>
              <a:ext cx="2702010" cy="6899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Zinsen gebucht als Einnahme. Zinsen werden seit diesem Jahr nicht zurückgeführt, sondern mit „konsumiert“</a:t>
              </a:r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 flipH="1">
              <a:off x="6160880" y="5502876"/>
              <a:ext cx="1817466" cy="67081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flipH="1" flipV="1">
              <a:off x="6160880" y="4485578"/>
              <a:ext cx="1817466" cy="101729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1025611" y="4745637"/>
            <a:ext cx="4671883" cy="1616069"/>
            <a:chOff x="1025611" y="4685877"/>
            <a:chExt cx="4671883" cy="1616069"/>
          </a:xfrm>
        </p:grpSpPr>
        <p:sp>
          <p:nvSpPr>
            <p:cNvPr id="13" name="Untertitel 2"/>
            <p:cNvSpPr txBox="1">
              <a:spLocks/>
            </p:cNvSpPr>
            <p:nvPr/>
          </p:nvSpPr>
          <p:spPr>
            <a:xfrm>
              <a:off x="1025611" y="5340305"/>
              <a:ext cx="2702010" cy="961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 smtClean="0"/>
                <a:t>Baufond</a:t>
              </a:r>
              <a:r>
                <a:rPr lang="de-DE" dirty="0" smtClean="0"/>
                <a:t> der Gemeinden, falls ein Antrag kommt, sonst wieder Zuführung zur Rücklage</a:t>
              </a:r>
            </a:p>
          </p:txBody>
        </p:sp>
        <p:cxnSp>
          <p:nvCxnSpPr>
            <p:cNvPr id="43" name="Gerade Verbindung mit Pfeil 42"/>
            <p:cNvCxnSpPr/>
            <p:nvPr/>
          </p:nvCxnSpPr>
          <p:spPr>
            <a:xfrm flipV="1">
              <a:off x="3756579" y="4685877"/>
              <a:ext cx="1940915" cy="9475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>
              <a:off x="3771907" y="5631999"/>
              <a:ext cx="1925587" cy="35478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S. 5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6065611" y="1699097"/>
            <a:ext cx="5500314" cy="817453"/>
            <a:chOff x="6065611" y="1699097"/>
            <a:chExt cx="5500314" cy="817453"/>
          </a:xfrm>
        </p:grpSpPr>
        <p:sp>
          <p:nvSpPr>
            <p:cNvPr id="4" name="Untertitel 2"/>
            <p:cNvSpPr txBox="1">
              <a:spLocks/>
            </p:cNvSpPr>
            <p:nvPr/>
          </p:nvSpPr>
          <p:spPr>
            <a:xfrm>
              <a:off x="7916563" y="1699097"/>
              <a:ext cx="3649362" cy="4509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 smtClean="0"/>
                <a:t>Zuweisung durch Landeskirche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>
              <a:off x="6382871" y="1919416"/>
              <a:ext cx="1327745" cy="26313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6065611" y="1808664"/>
              <a:ext cx="37634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b="0" cap="none" spc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}</a:t>
              </a:r>
              <a:endParaRPr lang="de-DE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8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5" y="683763"/>
            <a:ext cx="4639005" cy="6126612"/>
          </a:xfrm>
          <a:prstGeom prst="rect">
            <a:avLst/>
          </a:prstGeom>
        </p:spPr>
      </p:pic>
      <p:sp>
        <p:nvSpPr>
          <p:cNvPr id="2" name="Untertitel 2"/>
          <p:cNvSpPr txBox="1">
            <a:spLocks/>
          </p:cNvSpPr>
          <p:nvPr/>
        </p:nvSpPr>
        <p:spPr>
          <a:xfrm>
            <a:off x="4285978" y="231798"/>
            <a:ext cx="3076348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Finanzausgleichskasse</a:t>
            </a: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S. 15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781676" y="1361353"/>
            <a:ext cx="5720042" cy="26010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i="1" dirty="0"/>
              <a:t>Finanzausgleichskasse </a:t>
            </a:r>
            <a:endParaRPr lang="de-DE" b="1" i="1" dirty="0" smtClean="0"/>
          </a:p>
          <a:p>
            <a:r>
              <a:rPr lang="de-DE" dirty="0" smtClean="0"/>
              <a:t>in </a:t>
            </a:r>
            <a:r>
              <a:rPr lang="de-DE" dirty="0"/>
              <a:t>ordentlichen Erträgen (8.) auf </a:t>
            </a:r>
            <a:r>
              <a:rPr lang="de-DE" b="1" dirty="0" smtClean="0"/>
              <a:t>4.570.754 </a:t>
            </a:r>
            <a:r>
              <a:rPr lang="de-DE" b="1" dirty="0"/>
              <a:t>€</a:t>
            </a:r>
          </a:p>
          <a:p>
            <a:r>
              <a:rPr lang="de-DE" dirty="0"/>
              <a:t>und</a:t>
            </a:r>
          </a:p>
          <a:p>
            <a:r>
              <a:rPr lang="de-DE" dirty="0"/>
              <a:t>in ordentlichen Aufwendungen (15.) auf </a:t>
            </a:r>
            <a:r>
              <a:rPr lang="de-DE" b="1" dirty="0" smtClean="0"/>
              <a:t>4.680.754 €.</a:t>
            </a:r>
          </a:p>
          <a:p>
            <a:r>
              <a:rPr lang="de-DE" dirty="0"/>
              <a:t>Das Ergebnis der </a:t>
            </a:r>
            <a:r>
              <a:rPr lang="de-DE" b="1" dirty="0"/>
              <a:t>kirchlichen Geschäftstätigkeit (16.) </a:t>
            </a:r>
            <a:r>
              <a:rPr lang="de-DE" dirty="0"/>
              <a:t>schließt mit einem</a:t>
            </a:r>
          </a:p>
          <a:p>
            <a:r>
              <a:rPr lang="de-DE" dirty="0"/>
              <a:t>Fehlbetrag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dirty="0" smtClean="0"/>
              <a:t>110.000 </a:t>
            </a:r>
            <a:r>
              <a:rPr lang="de-DE" dirty="0"/>
              <a:t>€ ab.</a:t>
            </a:r>
            <a:endParaRPr lang="de-DE" dirty="0" smtClean="0"/>
          </a:p>
        </p:txBody>
      </p:sp>
      <p:grpSp>
        <p:nvGrpSpPr>
          <p:cNvPr id="22" name="Gruppieren 21"/>
          <p:cNvGrpSpPr/>
          <p:nvPr/>
        </p:nvGrpSpPr>
        <p:grpSpPr>
          <a:xfrm>
            <a:off x="2365561" y="1613647"/>
            <a:ext cx="8896853" cy="1342464"/>
            <a:chOff x="2365561" y="1613647"/>
            <a:chExt cx="8896853" cy="1342464"/>
          </a:xfrm>
        </p:grpSpPr>
        <p:sp>
          <p:nvSpPr>
            <p:cNvPr id="9" name="Freihandform 8"/>
            <p:cNvSpPr/>
            <p:nvPr/>
          </p:nvSpPr>
          <p:spPr>
            <a:xfrm>
              <a:off x="2365561" y="2767852"/>
              <a:ext cx="719415" cy="188259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628094" y="1613647"/>
              <a:ext cx="1634320" cy="537882"/>
            </a:xfrm>
            <a:custGeom>
              <a:avLst/>
              <a:gdLst>
                <a:gd name="connsiteX0" fmla="*/ 1479177 w 1634320"/>
                <a:gd name="connsiteY0" fmla="*/ 98612 h 537882"/>
                <a:gd name="connsiteX1" fmla="*/ 1479177 w 1634320"/>
                <a:gd name="connsiteY1" fmla="*/ 98612 h 537882"/>
                <a:gd name="connsiteX2" fmla="*/ 1371600 w 1634320"/>
                <a:gd name="connsiteY2" fmla="*/ 89647 h 537882"/>
                <a:gd name="connsiteX3" fmla="*/ 1210235 w 1634320"/>
                <a:gd name="connsiteY3" fmla="*/ 71718 h 537882"/>
                <a:gd name="connsiteX4" fmla="*/ 1013012 w 1634320"/>
                <a:gd name="connsiteY4" fmla="*/ 62753 h 537882"/>
                <a:gd name="connsiteX5" fmla="*/ 762000 w 1634320"/>
                <a:gd name="connsiteY5" fmla="*/ 44824 h 537882"/>
                <a:gd name="connsiteX6" fmla="*/ 582706 w 1634320"/>
                <a:gd name="connsiteY6" fmla="*/ 26894 h 537882"/>
                <a:gd name="connsiteX7" fmla="*/ 304800 w 1634320"/>
                <a:gd name="connsiteY7" fmla="*/ 8965 h 537882"/>
                <a:gd name="connsiteX8" fmla="*/ 170330 w 1634320"/>
                <a:gd name="connsiteY8" fmla="*/ 35859 h 537882"/>
                <a:gd name="connsiteX9" fmla="*/ 143435 w 1634320"/>
                <a:gd name="connsiteY9" fmla="*/ 44824 h 537882"/>
                <a:gd name="connsiteX10" fmla="*/ 116541 w 1634320"/>
                <a:gd name="connsiteY10" fmla="*/ 53788 h 537882"/>
                <a:gd name="connsiteX11" fmla="*/ 71718 w 1634320"/>
                <a:gd name="connsiteY11" fmla="*/ 80682 h 537882"/>
                <a:gd name="connsiteX12" fmla="*/ 8965 w 1634320"/>
                <a:gd name="connsiteY12" fmla="*/ 152400 h 537882"/>
                <a:gd name="connsiteX13" fmla="*/ 0 w 1634320"/>
                <a:gd name="connsiteY13" fmla="*/ 179294 h 537882"/>
                <a:gd name="connsiteX14" fmla="*/ 8965 w 1634320"/>
                <a:gd name="connsiteY14" fmla="*/ 295835 h 537882"/>
                <a:gd name="connsiteX15" fmla="*/ 17930 w 1634320"/>
                <a:gd name="connsiteY15" fmla="*/ 322729 h 537882"/>
                <a:gd name="connsiteX16" fmla="*/ 98612 w 1634320"/>
                <a:gd name="connsiteY16" fmla="*/ 394447 h 537882"/>
                <a:gd name="connsiteX17" fmla="*/ 134471 w 1634320"/>
                <a:gd name="connsiteY17" fmla="*/ 412377 h 537882"/>
                <a:gd name="connsiteX18" fmla="*/ 224118 w 1634320"/>
                <a:gd name="connsiteY18" fmla="*/ 430306 h 537882"/>
                <a:gd name="connsiteX19" fmla="*/ 259977 w 1634320"/>
                <a:gd name="connsiteY19" fmla="*/ 439271 h 537882"/>
                <a:gd name="connsiteX20" fmla="*/ 304800 w 1634320"/>
                <a:gd name="connsiteY20" fmla="*/ 448235 h 537882"/>
                <a:gd name="connsiteX21" fmla="*/ 376518 w 1634320"/>
                <a:gd name="connsiteY21" fmla="*/ 466165 h 537882"/>
                <a:gd name="connsiteX22" fmla="*/ 412377 w 1634320"/>
                <a:gd name="connsiteY22" fmla="*/ 475129 h 537882"/>
                <a:gd name="connsiteX23" fmla="*/ 466165 w 1634320"/>
                <a:gd name="connsiteY23" fmla="*/ 484094 h 537882"/>
                <a:gd name="connsiteX24" fmla="*/ 735106 w 1634320"/>
                <a:gd name="connsiteY24" fmla="*/ 510988 h 537882"/>
                <a:gd name="connsiteX25" fmla="*/ 833718 w 1634320"/>
                <a:gd name="connsiteY25" fmla="*/ 519953 h 537882"/>
                <a:gd name="connsiteX26" fmla="*/ 1066800 w 1634320"/>
                <a:gd name="connsiteY26" fmla="*/ 528918 h 537882"/>
                <a:gd name="connsiteX27" fmla="*/ 1174377 w 1634320"/>
                <a:gd name="connsiteY27" fmla="*/ 537882 h 537882"/>
                <a:gd name="connsiteX28" fmla="*/ 1524000 w 1634320"/>
                <a:gd name="connsiteY28" fmla="*/ 528918 h 537882"/>
                <a:gd name="connsiteX29" fmla="*/ 1550894 w 1634320"/>
                <a:gd name="connsiteY29" fmla="*/ 519953 h 537882"/>
                <a:gd name="connsiteX30" fmla="*/ 1622612 w 1634320"/>
                <a:gd name="connsiteY30" fmla="*/ 466165 h 537882"/>
                <a:gd name="connsiteX31" fmla="*/ 1622612 w 1634320"/>
                <a:gd name="connsiteY31" fmla="*/ 313765 h 537882"/>
                <a:gd name="connsiteX32" fmla="*/ 1613647 w 1634320"/>
                <a:gd name="connsiteY32" fmla="*/ 286871 h 537882"/>
                <a:gd name="connsiteX33" fmla="*/ 1595718 w 1634320"/>
                <a:gd name="connsiteY33" fmla="*/ 268941 h 537882"/>
                <a:gd name="connsiteX34" fmla="*/ 1586753 w 1634320"/>
                <a:gd name="connsiteY34" fmla="*/ 242047 h 537882"/>
                <a:gd name="connsiteX35" fmla="*/ 1532965 w 1634320"/>
                <a:gd name="connsiteY35" fmla="*/ 206188 h 537882"/>
                <a:gd name="connsiteX36" fmla="*/ 1515035 w 1634320"/>
                <a:gd name="connsiteY36" fmla="*/ 188259 h 537882"/>
                <a:gd name="connsiteX37" fmla="*/ 1488141 w 1634320"/>
                <a:gd name="connsiteY37" fmla="*/ 179294 h 537882"/>
                <a:gd name="connsiteX38" fmla="*/ 1461247 w 1634320"/>
                <a:gd name="connsiteY38" fmla="*/ 152400 h 537882"/>
                <a:gd name="connsiteX39" fmla="*/ 1407459 w 1634320"/>
                <a:gd name="connsiteY39" fmla="*/ 134471 h 537882"/>
                <a:gd name="connsiteX40" fmla="*/ 1380565 w 1634320"/>
                <a:gd name="connsiteY40" fmla="*/ 116541 h 537882"/>
                <a:gd name="connsiteX41" fmla="*/ 1299882 w 1634320"/>
                <a:gd name="connsiteY41" fmla="*/ 107577 h 537882"/>
                <a:gd name="connsiteX42" fmla="*/ 1255059 w 1634320"/>
                <a:gd name="connsiteY42" fmla="*/ 98612 h 537882"/>
                <a:gd name="connsiteX43" fmla="*/ 1111624 w 1634320"/>
                <a:gd name="connsiteY43" fmla="*/ 80682 h 537882"/>
                <a:gd name="connsiteX44" fmla="*/ 869577 w 1634320"/>
                <a:gd name="connsiteY44" fmla="*/ 71718 h 537882"/>
                <a:gd name="connsiteX45" fmla="*/ 349624 w 1634320"/>
                <a:gd name="connsiteY45" fmla="*/ 0 h 5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34320" h="537882">
                  <a:moveTo>
                    <a:pt x="1479177" y="98612"/>
                  </a:moveTo>
                  <a:lnTo>
                    <a:pt x="1479177" y="98612"/>
                  </a:lnTo>
                  <a:cubicBezTo>
                    <a:pt x="1443318" y="95624"/>
                    <a:pt x="1407386" y="93414"/>
                    <a:pt x="1371600" y="89647"/>
                  </a:cubicBezTo>
                  <a:cubicBezTo>
                    <a:pt x="1247807" y="76616"/>
                    <a:pt x="1374199" y="81655"/>
                    <a:pt x="1210235" y="71718"/>
                  </a:cubicBezTo>
                  <a:cubicBezTo>
                    <a:pt x="1144547" y="67737"/>
                    <a:pt x="1078753" y="65741"/>
                    <a:pt x="1013012" y="62753"/>
                  </a:cubicBezTo>
                  <a:cubicBezTo>
                    <a:pt x="751238" y="36575"/>
                    <a:pt x="1165961" y="76715"/>
                    <a:pt x="762000" y="44824"/>
                  </a:cubicBezTo>
                  <a:cubicBezTo>
                    <a:pt x="702124" y="40097"/>
                    <a:pt x="642686" y="30051"/>
                    <a:pt x="582706" y="26894"/>
                  </a:cubicBezTo>
                  <a:cubicBezTo>
                    <a:pt x="376443" y="16038"/>
                    <a:pt x="469036" y="22650"/>
                    <a:pt x="304800" y="8965"/>
                  </a:cubicBezTo>
                  <a:cubicBezTo>
                    <a:pt x="205332" y="20016"/>
                    <a:pt x="249790" y="9372"/>
                    <a:pt x="170330" y="35859"/>
                  </a:cubicBezTo>
                  <a:lnTo>
                    <a:pt x="143435" y="44824"/>
                  </a:lnTo>
                  <a:lnTo>
                    <a:pt x="116541" y="53788"/>
                  </a:lnTo>
                  <a:cubicBezTo>
                    <a:pt x="39896" y="130437"/>
                    <a:pt x="164806" y="10867"/>
                    <a:pt x="71718" y="80682"/>
                  </a:cubicBezTo>
                  <a:cubicBezTo>
                    <a:pt x="53023" y="94703"/>
                    <a:pt x="21407" y="127515"/>
                    <a:pt x="8965" y="152400"/>
                  </a:cubicBezTo>
                  <a:cubicBezTo>
                    <a:pt x="4739" y="160852"/>
                    <a:pt x="2988" y="170329"/>
                    <a:pt x="0" y="179294"/>
                  </a:cubicBezTo>
                  <a:cubicBezTo>
                    <a:pt x="2988" y="218141"/>
                    <a:pt x="4132" y="257174"/>
                    <a:pt x="8965" y="295835"/>
                  </a:cubicBezTo>
                  <a:cubicBezTo>
                    <a:pt x="10137" y="305212"/>
                    <a:pt x="12129" y="315270"/>
                    <a:pt x="17930" y="322729"/>
                  </a:cubicBezTo>
                  <a:cubicBezTo>
                    <a:pt x="39718" y="350742"/>
                    <a:pt x="67455" y="376643"/>
                    <a:pt x="98612" y="394447"/>
                  </a:cubicBezTo>
                  <a:cubicBezTo>
                    <a:pt x="110215" y="401077"/>
                    <a:pt x="121958" y="407685"/>
                    <a:pt x="134471" y="412377"/>
                  </a:cubicBezTo>
                  <a:cubicBezTo>
                    <a:pt x="158262" y="421298"/>
                    <a:pt x="201996" y="425882"/>
                    <a:pt x="224118" y="430306"/>
                  </a:cubicBezTo>
                  <a:cubicBezTo>
                    <a:pt x="236200" y="432722"/>
                    <a:pt x="247949" y="436598"/>
                    <a:pt x="259977" y="439271"/>
                  </a:cubicBezTo>
                  <a:cubicBezTo>
                    <a:pt x="274851" y="442576"/>
                    <a:pt x="289953" y="444809"/>
                    <a:pt x="304800" y="448235"/>
                  </a:cubicBezTo>
                  <a:cubicBezTo>
                    <a:pt x="328811" y="453776"/>
                    <a:pt x="352612" y="460189"/>
                    <a:pt x="376518" y="466165"/>
                  </a:cubicBezTo>
                  <a:cubicBezTo>
                    <a:pt x="388471" y="469153"/>
                    <a:pt x="400224" y="473103"/>
                    <a:pt x="412377" y="475129"/>
                  </a:cubicBezTo>
                  <a:cubicBezTo>
                    <a:pt x="430306" y="478117"/>
                    <a:pt x="448148" y="481692"/>
                    <a:pt x="466165" y="484094"/>
                  </a:cubicBezTo>
                  <a:cubicBezTo>
                    <a:pt x="525570" y="492015"/>
                    <a:pt x="715425" y="509143"/>
                    <a:pt x="735106" y="510988"/>
                  </a:cubicBezTo>
                  <a:cubicBezTo>
                    <a:pt x="767968" y="514069"/>
                    <a:pt x="800736" y="518684"/>
                    <a:pt x="833718" y="519953"/>
                  </a:cubicBezTo>
                  <a:lnTo>
                    <a:pt x="1066800" y="528918"/>
                  </a:lnTo>
                  <a:cubicBezTo>
                    <a:pt x="1102659" y="531906"/>
                    <a:pt x="1138394" y="537882"/>
                    <a:pt x="1174377" y="537882"/>
                  </a:cubicBezTo>
                  <a:cubicBezTo>
                    <a:pt x="1290956" y="537882"/>
                    <a:pt x="1407553" y="534463"/>
                    <a:pt x="1524000" y="528918"/>
                  </a:cubicBezTo>
                  <a:cubicBezTo>
                    <a:pt x="1533439" y="528469"/>
                    <a:pt x="1542634" y="524542"/>
                    <a:pt x="1550894" y="519953"/>
                  </a:cubicBezTo>
                  <a:cubicBezTo>
                    <a:pt x="1596507" y="494612"/>
                    <a:pt x="1595409" y="493366"/>
                    <a:pt x="1622612" y="466165"/>
                  </a:cubicBezTo>
                  <a:cubicBezTo>
                    <a:pt x="1639721" y="397731"/>
                    <a:pt x="1636651" y="426074"/>
                    <a:pt x="1622612" y="313765"/>
                  </a:cubicBezTo>
                  <a:cubicBezTo>
                    <a:pt x="1621440" y="304388"/>
                    <a:pt x="1618509" y="294974"/>
                    <a:pt x="1613647" y="286871"/>
                  </a:cubicBezTo>
                  <a:cubicBezTo>
                    <a:pt x="1609299" y="279623"/>
                    <a:pt x="1601694" y="274918"/>
                    <a:pt x="1595718" y="268941"/>
                  </a:cubicBezTo>
                  <a:cubicBezTo>
                    <a:pt x="1592730" y="259976"/>
                    <a:pt x="1593435" y="248729"/>
                    <a:pt x="1586753" y="242047"/>
                  </a:cubicBezTo>
                  <a:cubicBezTo>
                    <a:pt x="1571516" y="226810"/>
                    <a:pt x="1548202" y="221425"/>
                    <a:pt x="1532965" y="206188"/>
                  </a:cubicBezTo>
                  <a:cubicBezTo>
                    <a:pt x="1526988" y="200212"/>
                    <a:pt x="1522283" y="192607"/>
                    <a:pt x="1515035" y="188259"/>
                  </a:cubicBezTo>
                  <a:cubicBezTo>
                    <a:pt x="1506932" y="183397"/>
                    <a:pt x="1497106" y="182282"/>
                    <a:pt x="1488141" y="179294"/>
                  </a:cubicBezTo>
                  <a:cubicBezTo>
                    <a:pt x="1479176" y="170329"/>
                    <a:pt x="1472330" y="158557"/>
                    <a:pt x="1461247" y="152400"/>
                  </a:cubicBezTo>
                  <a:cubicBezTo>
                    <a:pt x="1444726" y="143222"/>
                    <a:pt x="1407459" y="134471"/>
                    <a:pt x="1407459" y="134471"/>
                  </a:cubicBezTo>
                  <a:cubicBezTo>
                    <a:pt x="1398494" y="128494"/>
                    <a:pt x="1391018" y="119154"/>
                    <a:pt x="1380565" y="116541"/>
                  </a:cubicBezTo>
                  <a:cubicBezTo>
                    <a:pt x="1354313" y="109978"/>
                    <a:pt x="1326670" y="111404"/>
                    <a:pt x="1299882" y="107577"/>
                  </a:cubicBezTo>
                  <a:cubicBezTo>
                    <a:pt x="1284798" y="105422"/>
                    <a:pt x="1269933" y="101917"/>
                    <a:pt x="1255059" y="98612"/>
                  </a:cubicBezTo>
                  <a:cubicBezTo>
                    <a:pt x="1176054" y="81055"/>
                    <a:pt x="1255536" y="90276"/>
                    <a:pt x="1111624" y="80682"/>
                  </a:cubicBezTo>
                  <a:cubicBezTo>
                    <a:pt x="954785" y="70226"/>
                    <a:pt x="988465" y="71718"/>
                    <a:pt x="869577" y="71718"/>
                  </a:cubicBezTo>
                  <a:lnTo>
                    <a:pt x="349624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358839" y="2320734"/>
            <a:ext cx="9205013" cy="2672955"/>
            <a:chOff x="2358839" y="2320734"/>
            <a:chExt cx="9205013" cy="2672955"/>
          </a:xfrm>
        </p:grpSpPr>
        <p:sp>
          <p:nvSpPr>
            <p:cNvPr id="11" name="Freihandform 10"/>
            <p:cNvSpPr/>
            <p:nvPr/>
          </p:nvSpPr>
          <p:spPr>
            <a:xfrm>
              <a:off x="2358839" y="4805430"/>
              <a:ext cx="719415" cy="188259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9929532" y="2320734"/>
              <a:ext cx="1634320" cy="537882"/>
            </a:xfrm>
            <a:custGeom>
              <a:avLst/>
              <a:gdLst>
                <a:gd name="connsiteX0" fmla="*/ 1479177 w 1634320"/>
                <a:gd name="connsiteY0" fmla="*/ 98612 h 537882"/>
                <a:gd name="connsiteX1" fmla="*/ 1479177 w 1634320"/>
                <a:gd name="connsiteY1" fmla="*/ 98612 h 537882"/>
                <a:gd name="connsiteX2" fmla="*/ 1371600 w 1634320"/>
                <a:gd name="connsiteY2" fmla="*/ 89647 h 537882"/>
                <a:gd name="connsiteX3" fmla="*/ 1210235 w 1634320"/>
                <a:gd name="connsiteY3" fmla="*/ 71718 h 537882"/>
                <a:gd name="connsiteX4" fmla="*/ 1013012 w 1634320"/>
                <a:gd name="connsiteY4" fmla="*/ 62753 h 537882"/>
                <a:gd name="connsiteX5" fmla="*/ 762000 w 1634320"/>
                <a:gd name="connsiteY5" fmla="*/ 44824 h 537882"/>
                <a:gd name="connsiteX6" fmla="*/ 582706 w 1634320"/>
                <a:gd name="connsiteY6" fmla="*/ 26894 h 537882"/>
                <a:gd name="connsiteX7" fmla="*/ 304800 w 1634320"/>
                <a:gd name="connsiteY7" fmla="*/ 8965 h 537882"/>
                <a:gd name="connsiteX8" fmla="*/ 170330 w 1634320"/>
                <a:gd name="connsiteY8" fmla="*/ 35859 h 537882"/>
                <a:gd name="connsiteX9" fmla="*/ 143435 w 1634320"/>
                <a:gd name="connsiteY9" fmla="*/ 44824 h 537882"/>
                <a:gd name="connsiteX10" fmla="*/ 116541 w 1634320"/>
                <a:gd name="connsiteY10" fmla="*/ 53788 h 537882"/>
                <a:gd name="connsiteX11" fmla="*/ 71718 w 1634320"/>
                <a:gd name="connsiteY11" fmla="*/ 80682 h 537882"/>
                <a:gd name="connsiteX12" fmla="*/ 8965 w 1634320"/>
                <a:gd name="connsiteY12" fmla="*/ 152400 h 537882"/>
                <a:gd name="connsiteX13" fmla="*/ 0 w 1634320"/>
                <a:gd name="connsiteY13" fmla="*/ 179294 h 537882"/>
                <a:gd name="connsiteX14" fmla="*/ 8965 w 1634320"/>
                <a:gd name="connsiteY14" fmla="*/ 295835 h 537882"/>
                <a:gd name="connsiteX15" fmla="*/ 17930 w 1634320"/>
                <a:gd name="connsiteY15" fmla="*/ 322729 h 537882"/>
                <a:gd name="connsiteX16" fmla="*/ 98612 w 1634320"/>
                <a:gd name="connsiteY16" fmla="*/ 394447 h 537882"/>
                <a:gd name="connsiteX17" fmla="*/ 134471 w 1634320"/>
                <a:gd name="connsiteY17" fmla="*/ 412377 h 537882"/>
                <a:gd name="connsiteX18" fmla="*/ 224118 w 1634320"/>
                <a:gd name="connsiteY18" fmla="*/ 430306 h 537882"/>
                <a:gd name="connsiteX19" fmla="*/ 259977 w 1634320"/>
                <a:gd name="connsiteY19" fmla="*/ 439271 h 537882"/>
                <a:gd name="connsiteX20" fmla="*/ 304800 w 1634320"/>
                <a:gd name="connsiteY20" fmla="*/ 448235 h 537882"/>
                <a:gd name="connsiteX21" fmla="*/ 376518 w 1634320"/>
                <a:gd name="connsiteY21" fmla="*/ 466165 h 537882"/>
                <a:gd name="connsiteX22" fmla="*/ 412377 w 1634320"/>
                <a:gd name="connsiteY22" fmla="*/ 475129 h 537882"/>
                <a:gd name="connsiteX23" fmla="*/ 466165 w 1634320"/>
                <a:gd name="connsiteY23" fmla="*/ 484094 h 537882"/>
                <a:gd name="connsiteX24" fmla="*/ 735106 w 1634320"/>
                <a:gd name="connsiteY24" fmla="*/ 510988 h 537882"/>
                <a:gd name="connsiteX25" fmla="*/ 833718 w 1634320"/>
                <a:gd name="connsiteY25" fmla="*/ 519953 h 537882"/>
                <a:gd name="connsiteX26" fmla="*/ 1066800 w 1634320"/>
                <a:gd name="connsiteY26" fmla="*/ 528918 h 537882"/>
                <a:gd name="connsiteX27" fmla="*/ 1174377 w 1634320"/>
                <a:gd name="connsiteY27" fmla="*/ 537882 h 537882"/>
                <a:gd name="connsiteX28" fmla="*/ 1524000 w 1634320"/>
                <a:gd name="connsiteY28" fmla="*/ 528918 h 537882"/>
                <a:gd name="connsiteX29" fmla="*/ 1550894 w 1634320"/>
                <a:gd name="connsiteY29" fmla="*/ 519953 h 537882"/>
                <a:gd name="connsiteX30" fmla="*/ 1622612 w 1634320"/>
                <a:gd name="connsiteY30" fmla="*/ 466165 h 537882"/>
                <a:gd name="connsiteX31" fmla="*/ 1622612 w 1634320"/>
                <a:gd name="connsiteY31" fmla="*/ 313765 h 537882"/>
                <a:gd name="connsiteX32" fmla="*/ 1613647 w 1634320"/>
                <a:gd name="connsiteY32" fmla="*/ 286871 h 537882"/>
                <a:gd name="connsiteX33" fmla="*/ 1595718 w 1634320"/>
                <a:gd name="connsiteY33" fmla="*/ 268941 h 537882"/>
                <a:gd name="connsiteX34" fmla="*/ 1586753 w 1634320"/>
                <a:gd name="connsiteY34" fmla="*/ 242047 h 537882"/>
                <a:gd name="connsiteX35" fmla="*/ 1532965 w 1634320"/>
                <a:gd name="connsiteY35" fmla="*/ 206188 h 537882"/>
                <a:gd name="connsiteX36" fmla="*/ 1515035 w 1634320"/>
                <a:gd name="connsiteY36" fmla="*/ 188259 h 537882"/>
                <a:gd name="connsiteX37" fmla="*/ 1488141 w 1634320"/>
                <a:gd name="connsiteY37" fmla="*/ 179294 h 537882"/>
                <a:gd name="connsiteX38" fmla="*/ 1461247 w 1634320"/>
                <a:gd name="connsiteY38" fmla="*/ 152400 h 537882"/>
                <a:gd name="connsiteX39" fmla="*/ 1407459 w 1634320"/>
                <a:gd name="connsiteY39" fmla="*/ 134471 h 537882"/>
                <a:gd name="connsiteX40" fmla="*/ 1380565 w 1634320"/>
                <a:gd name="connsiteY40" fmla="*/ 116541 h 537882"/>
                <a:gd name="connsiteX41" fmla="*/ 1299882 w 1634320"/>
                <a:gd name="connsiteY41" fmla="*/ 107577 h 537882"/>
                <a:gd name="connsiteX42" fmla="*/ 1255059 w 1634320"/>
                <a:gd name="connsiteY42" fmla="*/ 98612 h 537882"/>
                <a:gd name="connsiteX43" fmla="*/ 1111624 w 1634320"/>
                <a:gd name="connsiteY43" fmla="*/ 80682 h 537882"/>
                <a:gd name="connsiteX44" fmla="*/ 869577 w 1634320"/>
                <a:gd name="connsiteY44" fmla="*/ 71718 h 537882"/>
                <a:gd name="connsiteX45" fmla="*/ 349624 w 1634320"/>
                <a:gd name="connsiteY45" fmla="*/ 0 h 5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34320" h="537882">
                  <a:moveTo>
                    <a:pt x="1479177" y="98612"/>
                  </a:moveTo>
                  <a:lnTo>
                    <a:pt x="1479177" y="98612"/>
                  </a:lnTo>
                  <a:cubicBezTo>
                    <a:pt x="1443318" y="95624"/>
                    <a:pt x="1407386" y="93414"/>
                    <a:pt x="1371600" y="89647"/>
                  </a:cubicBezTo>
                  <a:cubicBezTo>
                    <a:pt x="1247807" y="76616"/>
                    <a:pt x="1374199" y="81655"/>
                    <a:pt x="1210235" y="71718"/>
                  </a:cubicBezTo>
                  <a:cubicBezTo>
                    <a:pt x="1144547" y="67737"/>
                    <a:pt x="1078753" y="65741"/>
                    <a:pt x="1013012" y="62753"/>
                  </a:cubicBezTo>
                  <a:cubicBezTo>
                    <a:pt x="751238" y="36575"/>
                    <a:pt x="1165961" y="76715"/>
                    <a:pt x="762000" y="44824"/>
                  </a:cubicBezTo>
                  <a:cubicBezTo>
                    <a:pt x="702124" y="40097"/>
                    <a:pt x="642686" y="30051"/>
                    <a:pt x="582706" y="26894"/>
                  </a:cubicBezTo>
                  <a:cubicBezTo>
                    <a:pt x="376443" y="16038"/>
                    <a:pt x="469036" y="22650"/>
                    <a:pt x="304800" y="8965"/>
                  </a:cubicBezTo>
                  <a:cubicBezTo>
                    <a:pt x="205332" y="20016"/>
                    <a:pt x="249790" y="9372"/>
                    <a:pt x="170330" y="35859"/>
                  </a:cubicBezTo>
                  <a:lnTo>
                    <a:pt x="143435" y="44824"/>
                  </a:lnTo>
                  <a:lnTo>
                    <a:pt x="116541" y="53788"/>
                  </a:lnTo>
                  <a:cubicBezTo>
                    <a:pt x="39896" y="130437"/>
                    <a:pt x="164806" y="10867"/>
                    <a:pt x="71718" y="80682"/>
                  </a:cubicBezTo>
                  <a:cubicBezTo>
                    <a:pt x="53023" y="94703"/>
                    <a:pt x="21407" y="127515"/>
                    <a:pt x="8965" y="152400"/>
                  </a:cubicBezTo>
                  <a:cubicBezTo>
                    <a:pt x="4739" y="160852"/>
                    <a:pt x="2988" y="170329"/>
                    <a:pt x="0" y="179294"/>
                  </a:cubicBezTo>
                  <a:cubicBezTo>
                    <a:pt x="2988" y="218141"/>
                    <a:pt x="4132" y="257174"/>
                    <a:pt x="8965" y="295835"/>
                  </a:cubicBezTo>
                  <a:cubicBezTo>
                    <a:pt x="10137" y="305212"/>
                    <a:pt x="12129" y="315270"/>
                    <a:pt x="17930" y="322729"/>
                  </a:cubicBezTo>
                  <a:cubicBezTo>
                    <a:pt x="39718" y="350742"/>
                    <a:pt x="67455" y="376643"/>
                    <a:pt x="98612" y="394447"/>
                  </a:cubicBezTo>
                  <a:cubicBezTo>
                    <a:pt x="110215" y="401077"/>
                    <a:pt x="121958" y="407685"/>
                    <a:pt x="134471" y="412377"/>
                  </a:cubicBezTo>
                  <a:cubicBezTo>
                    <a:pt x="158262" y="421298"/>
                    <a:pt x="201996" y="425882"/>
                    <a:pt x="224118" y="430306"/>
                  </a:cubicBezTo>
                  <a:cubicBezTo>
                    <a:pt x="236200" y="432722"/>
                    <a:pt x="247949" y="436598"/>
                    <a:pt x="259977" y="439271"/>
                  </a:cubicBezTo>
                  <a:cubicBezTo>
                    <a:pt x="274851" y="442576"/>
                    <a:pt x="289953" y="444809"/>
                    <a:pt x="304800" y="448235"/>
                  </a:cubicBezTo>
                  <a:cubicBezTo>
                    <a:pt x="328811" y="453776"/>
                    <a:pt x="352612" y="460189"/>
                    <a:pt x="376518" y="466165"/>
                  </a:cubicBezTo>
                  <a:cubicBezTo>
                    <a:pt x="388471" y="469153"/>
                    <a:pt x="400224" y="473103"/>
                    <a:pt x="412377" y="475129"/>
                  </a:cubicBezTo>
                  <a:cubicBezTo>
                    <a:pt x="430306" y="478117"/>
                    <a:pt x="448148" y="481692"/>
                    <a:pt x="466165" y="484094"/>
                  </a:cubicBezTo>
                  <a:cubicBezTo>
                    <a:pt x="525570" y="492015"/>
                    <a:pt x="715425" y="509143"/>
                    <a:pt x="735106" y="510988"/>
                  </a:cubicBezTo>
                  <a:cubicBezTo>
                    <a:pt x="767968" y="514069"/>
                    <a:pt x="800736" y="518684"/>
                    <a:pt x="833718" y="519953"/>
                  </a:cubicBezTo>
                  <a:lnTo>
                    <a:pt x="1066800" y="528918"/>
                  </a:lnTo>
                  <a:cubicBezTo>
                    <a:pt x="1102659" y="531906"/>
                    <a:pt x="1138394" y="537882"/>
                    <a:pt x="1174377" y="537882"/>
                  </a:cubicBezTo>
                  <a:cubicBezTo>
                    <a:pt x="1290956" y="537882"/>
                    <a:pt x="1407553" y="534463"/>
                    <a:pt x="1524000" y="528918"/>
                  </a:cubicBezTo>
                  <a:cubicBezTo>
                    <a:pt x="1533439" y="528469"/>
                    <a:pt x="1542634" y="524542"/>
                    <a:pt x="1550894" y="519953"/>
                  </a:cubicBezTo>
                  <a:cubicBezTo>
                    <a:pt x="1596507" y="494612"/>
                    <a:pt x="1595409" y="493366"/>
                    <a:pt x="1622612" y="466165"/>
                  </a:cubicBezTo>
                  <a:cubicBezTo>
                    <a:pt x="1639721" y="397731"/>
                    <a:pt x="1636651" y="426074"/>
                    <a:pt x="1622612" y="313765"/>
                  </a:cubicBezTo>
                  <a:cubicBezTo>
                    <a:pt x="1621440" y="304388"/>
                    <a:pt x="1618509" y="294974"/>
                    <a:pt x="1613647" y="286871"/>
                  </a:cubicBezTo>
                  <a:cubicBezTo>
                    <a:pt x="1609299" y="279623"/>
                    <a:pt x="1601694" y="274918"/>
                    <a:pt x="1595718" y="268941"/>
                  </a:cubicBezTo>
                  <a:cubicBezTo>
                    <a:pt x="1592730" y="259976"/>
                    <a:pt x="1593435" y="248729"/>
                    <a:pt x="1586753" y="242047"/>
                  </a:cubicBezTo>
                  <a:cubicBezTo>
                    <a:pt x="1571516" y="226810"/>
                    <a:pt x="1548202" y="221425"/>
                    <a:pt x="1532965" y="206188"/>
                  </a:cubicBezTo>
                  <a:cubicBezTo>
                    <a:pt x="1526988" y="200212"/>
                    <a:pt x="1522283" y="192607"/>
                    <a:pt x="1515035" y="188259"/>
                  </a:cubicBezTo>
                  <a:cubicBezTo>
                    <a:pt x="1506932" y="183397"/>
                    <a:pt x="1497106" y="182282"/>
                    <a:pt x="1488141" y="179294"/>
                  </a:cubicBezTo>
                  <a:cubicBezTo>
                    <a:pt x="1479176" y="170329"/>
                    <a:pt x="1472330" y="158557"/>
                    <a:pt x="1461247" y="152400"/>
                  </a:cubicBezTo>
                  <a:cubicBezTo>
                    <a:pt x="1444726" y="143222"/>
                    <a:pt x="1407459" y="134471"/>
                    <a:pt x="1407459" y="134471"/>
                  </a:cubicBezTo>
                  <a:cubicBezTo>
                    <a:pt x="1398494" y="128494"/>
                    <a:pt x="1391018" y="119154"/>
                    <a:pt x="1380565" y="116541"/>
                  </a:cubicBezTo>
                  <a:cubicBezTo>
                    <a:pt x="1354313" y="109978"/>
                    <a:pt x="1326670" y="111404"/>
                    <a:pt x="1299882" y="107577"/>
                  </a:cubicBezTo>
                  <a:cubicBezTo>
                    <a:pt x="1284798" y="105422"/>
                    <a:pt x="1269933" y="101917"/>
                    <a:pt x="1255059" y="98612"/>
                  </a:cubicBezTo>
                  <a:cubicBezTo>
                    <a:pt x="1176054" y="81055"/>
                    <a:pt x="1255536" y="90276"/>
                    <a:pt x="1111624" y="80682"/>
                  </a:cubicBezTo>
                  <a:cubicBezTo>
                    <a:pt x="954785" y="70226"/>
                    <a:pt x="988465" y="71718"/>
                    <a:pt x="869577" y="71718"/>
                  </a:cubicBezTo>
                  <a:lnTo>
                    <a:pt x="349624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Untertitel 2"/>
          <p:cNvSpPr txBox="1">
            <a:spLocks/>
          </p:cNvSpPr>
          <p:nvPr/>
        </p:nvSpPr>
        <p:spPr>
          <a:xfrm>
            <a:off x="5898776" y="4026831"/>
            <a:ext cx="5816974" cy="23492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Nach Zugang der </a:t>
            </a:r>
            <a:r>
              <a:rPr lang="de-DE" b="1" dirty="0"/>
              <a:t>Zinsen (17.) </a:t>
            </a:r>
            <a:r>
              <a:rPr lang="de-DE" dirty="0" err="1"/>
              <a:t>i.H.v</a:t>
            </a:r>
            <a:r>
              <a:rPr lang="de-DE" dirty="0"/>
              <a:t>. 60.000 zeigt das </a:t>
            </a:r>
            <a:r>
              <a:rPr lang="de-DE" b="1" dirty="0"/>
              <a:t>ordentliche Ergebnis</a:t>
            </a:r>
          </a:p>
          <a:p>
            <a:r>
              <a:rPr lang="de-DE" b="1" dirty="0"/>
              <a:t>(20.) </a:t>
            </a:r>
            <a:r>
              <a:rPr lang="de-DE" dirty="0"/>
              <a:t>einen </a:t>
            </a:r>
            <a:r>
              <a:rPr lang="de-DE" dirty="0" smtClean="0"/>
              <a:t>Fehlbetrag </a:t>
            </a:r>
            <a:r>
              <a:rPr lang="de-DE" dirty="0" err="1"/>
              <a:t>i.H.v</a:t>
            </a:r>
            <a:r>
              <a:rPr lang="de-DE" dirty="0"/>
              <a:t>. </a:t>
            </a:r>
            <a:r>
              <a:rPr lang="de-DE" dirty="0" smtClean="0"/>
              <a:t>50.000 </a:t>
            </a:r>
            <a:r>
              <a:rPr lang="de-DE" dirty="0"/>
              <a:t>€.</a:t>
            </a:r>
          </a:p>
          <a:p>
            <a:r>
              <a:rPr lang="de-DE" dirty="0"/>
              <a:t>Dem stehen Rücklagenentnahmen </a:t>
            </a:r>
            <a:r>
              <a:rPr lang="de-DE" dirty="0" err="1"/>
              <a:t>i.H.v</a:t>
            </a:r>
            <a:r>
              <a:rPr lang="de-DE" dirty="0"/>
              <a:t>. 50.000 € (26. 8310 – </a:t>
            </a:r>
            <a:r>
              <a:rPr lang="de-DE" dirty="0" err="1"/>
              <a:t>Baufonds</a:t>
            </a:r>
            <a:r>
              <a:rPr lang="de-DE" dirty="0" smtClean="0"/>
              <a:t>), </a:t>
            </a:r>
            <a:r>
              <a:rPr lang="de-DE" dirty="0"/>
              <a:t>so </a:t>
            </a:r>
            <a:r>
              <a:rPr lang="de-DE" dirty="0" smtClean="0"/>
              <a:t>dass </a:t>
            </a:r>
            <a:r>
              <a:rPr lang="de-DE" dirty="0"/>
              <a:t>sich das </a:t>
            </a:r>
            <a:r>
              <a:rPr lang="de-DE" dirty="0" smtClean="0"/>
              <a:t>Bilanzergebnis </a:t>
            </a:r>
            <a:r>
              <a:rPr lang="de-DE" b="1" dirty="0" smtClean="0"/>
              <a:t>(27.)</a:t>
            </a:r>
            <a:r>
              <a:rPr lang="de-DE" dirty="0" smtClean="0"/>
              <a:t> </a:t>
            </a:r>
            <a:r>
              <a:rPr lang="de-DE" dirty="0"/>
              <a:t>auf 0 € </a:t>
            </a:r>
            <a:r>
              <a:rPr lang="de-DE" dirty="0" smtClean="0"/>
              <a:t>beläuft.  Gleichzeitig ist die Liquiditätsplanung ausgeglichen.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2535952" y="4371966"/>
            <a:ext cx="8324081" cy="2342146"/>
            <a:chOff x="2535952" y="4371966"/>
            <a:chExt cx="8324081" cy="2342146"/>
          </a:xfrm>
        </p:grpSpPr>
        <p:sp>
          <p:nvSpPr>
            <p:cNvPr id="17" name="Freihandform 16"/>
            <p:cNvSpPr/>
            <p:nvPr/>
          </p:nvSpPr>
          <p:spPr>
            <a:xfrm>
              <a:off x="9970433" y="4371966"/>
              <a:ext cx="889600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8513034" y="5924541"/>
              <a:ext cx="889600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2535952" y="6668393"/>
              <a:ext cx="477669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2572688" y="5559321"/>
              <a:ext cx="440933" cy="51046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572778" y="3775035"/>
            <a:ext cx="8923898" cy="2630827"/>
            <a:chOff x="2572688" y="3775035"/>
            <a:chExt cx="8860397" cy="2630827"/>
          </a:xfrm>
        </p:grpSpPr>
        <p:sp>
          <p:nvSpPr>
            <p:cNvPr id="13" name="Freihandform 12"/>
            <p:cNvSpPr/>
            <p:nvPr/>
          </p:nvSpPr>
          <p:spPr>
            <a:xfrm>
              <a:off x="2572688" y="5190285"/>
              <a:ext cx="413637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588612" y="6360143"/>
              <a:ext cx="413637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8819176" y="3775035"/>
              <a:ext cx="889600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0543485" y="5390838"/>
              <a:ext cx="889600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861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7" y="844436"/>
            <a:ext cx="5187511" cy="5829300"/>
          </a:xfrm>
          <a:prstGeom prst="rect">
            <a:avLst/>
          </a:prstGeom>
        </p:spPr>
      </p:pic>
      <p:sp>
        <p:nvSpPr>
          <p:cNvPr id="2" name="Untertitel 2"/>
          <p:cNvSpPr txBox="1">
            <a:spLocks/>
          </p:cNvSpPr>
          <p:nvPr/>
        </p:nvSpPr>
        <p:spPr>
          <a:xfrm>
            <a:off x="3419673" y="256125"/>
            <a:ext cx="4271750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Kreissynodalkasse - Erträge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S. 19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2442885" y="3513561"/>
            <a:ext cx="7001485" cy="3061499"/>
            <a:chOff x="2442885" y="3513561"/>
            <a:chExt cx="7001485" cy="3061499"/>
          </a:xfrm>
        </p:grpSpPr>
        <p:sp>
          <p:nvSpPr>
            <p:cNvPr id="10" name="Untertitel 2"/>
            <p:cNvSpPr txBox="1">
              <a:spLocks/>
            </p:cNvSpPr>
            <p:nvPr/>
          </p:nvSpPr>
          <p:spPr>
            <a:xfrm>
              <a:off x="5911181" y="6029598"/>
              <a:ext cx="3533189" cy="5454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DE" dirty="0"/>
                <a:t>Der Haushaltplan 2021 der </a:t>
              </a:r>
              <a:r>
                <a:rPr lang="de-DE" b="1" i="1" dirty="0"/>
                <a:t>Kreissynodalkasse </a:t>
              </a:r>
              <a:r>
                <a:rPr lang="de-DE" dirty="0"/>
                <a:t>des Evangelischen.</a:t>
              </a:r>
            </a:p>
            <a:p>
              <a:pPr>
                <a:spcBef>
                  <a:spcPts val="0"/>
                </a:spcBef>
              </a:pPr>
              <a:r>
                <a:rPr lang="de-DE" dirty="0"/>
                <a:t>Kirchenkreises Wittgenstein wird</a:t>
              </a:r>
            </a:p>
            <a:p>
              <a:pPr>
                <a:spcBef>
                  <a:spcPts val="0"/>
                </a:spcBef>
              </a:pPr>
              <a:r>
                <a:rPr lang="de-DE" dirty="0"/>
                <a:t>in ordentlichen Erträgen (8.) auf </a:t>
              </a:r>
              <a:r>
                <a:rPr lang="de-DE" b="1" dirty="0" smtClean="0"/>
                <a:t>953.740 </a:t>
              </a:r>
              <a:r>
                <a:rPr lang="de-DE" b="1" dirty="0"/>
                <a:t>€</a:t>
              </a:r>
              <a:endParaRPr lang="de-DE" dirty="0" smtClean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2442885" y="3513561"/>
              <a:ext cx="719415" cy="188259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8083663" y="6302329"/>
              <a:ext cx="831737" cy="272731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162300" y="2116677"/>
            <a:ext cx="6758940" cy="1127934"/>
            <a:chOff x="3162300" y="2116677"/>
            <a:chExt cx="6546475" cy="1127934"/>
          </a:xfrm>
        </p:grpSpPr>
        <p:sp>
          <p:nvSpPr>
            <p:cNvPr id="5" name="Untertitel 2"/>
            <p:cNvSpPr txBox="1">
              <a:spLocks/>
            </p:cNvSpPr>
            <p:nvPr/>
          </p:nvSpPr>
          <p:spPr>
            <a:xfrm>
              <a:off x="5911180" y="2116677"/>
              <a:ext cx="3797595" cy="1127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Darin u.a. enthalten:</a:t>
              </a:r>
            </a:p>
            <a:p>
              <a:r>
                <a:rPr lang="de-DE" dirty="0" smtClean="0"/>
                <a:t>Zuweisungen aus Gemeinden und Kirchenkreis:</a:t>
              </a:r>
            </a:p>
            <a:p>
              <a:r>
                <a:rPr lang="de-DE" dirty="0" smtClean="0"/>
                <a:t>Versicherungen (u.a. Gebäude)</a:t>
              </a:r>
            </a:p>
            <a:p>
              <a:r>
                <a:rPr lang="de-DE" dirty="0" smtClean="0"/>
                <a:t>Abenteuerdorf (85.000 €) + Modellprojekt </a:t>
              </a:r>
              <a:r>
                <a:rPr lang="de-DE" dirty="0" err="1" smtClean="0"/>
                <a:t>Feudingen</a:t>
              </a:r>
              <a:r>
                <a:rPr lang="de-DE" dirty="0" smtClean="0"/>
                <a:t> (58.000 €)</a:t>
              </a:r>
            </a:p>
            <a:p>
              <a:endParaRPr lang="de-DE" dirty="0" smtClean="0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 flipV="1">
              <a:off x="3162300" y="2398884"/>
              <a:ext cx="3038476" cy="1928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3228975" y="2669958"/>
            <a:ext cx="5773922" cy="1118777"/>
            <a:chOff x="3067050" y="3203358"/>
            <a:chExt cx="5773922" cy="1118777"/>
          </a:xfrm>
        </p:grpSpPr>
        <p:sp>
          <p:nvSpPr>
            <p:cNvPr id="6" name="Untertitel 2"/>
            <p:cNvSpPr txBox="1">
              <a:spLocks/>
            </p:cNvSpPr>
            <p:nvPr/>
          </p:nvSpPr>
          <p:spPr>
            <a:xfrm>
              <a:off x="5911181" y="3963246"/>
              <a:ext cx="2929791" cy="3588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Zuweisung aus Finanzausgleichskasse</a:t>
              </a: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 flipV="1">
              <a:off x="3067050" y="3203358"/>
              <a:ext cx="2940346" cy="84360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3228975" y="2943225"/>
            <a:ext cx="6329695" cy="2458115"/>
            <a:chOff x="3114675" y="2943225"/>
            <a:chExt cx="6329695" cy="2458115"/>
          </a:xfrm>
        </p:grpSpPr>
        <p:sp>
          <p:nvSpPr>
            <p:cNvPr id="8" name="Untertitel 2"/>
            <p:cNvSpPr txBox="1">
              <a:spLocks/>
            </p:cNvSpPr>
            <p:nvPr/>
          </p:nvSpPr>
          <p:spPr>
            <a:xfrm>
              <a:off x="5911181" y="4659807"/>
              <a:ext cx="3533189" cy="7415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Zuschüsse vor allem für Jugendarbeit bzw. Jugendbildungsarbeit aus Kommunen und </a:t>
              </a:r>
              <a:br>
                <a:rPr lang="de-DE" dirty="0" smtClean="0"/>
              </a:br>
              <a:r>
                <a:rPr lang="de-DE" dirty="0" smtClean="0"/>
                <a:t>Kreis Siegen Wittgenstein sowie Gemeindeanteile bei Modellprojekten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3114675" y="2943225"/>
              <a:ext cx="2993731" cy="208441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61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7" y="844436"/>
            <a:ext cx="5187511" cy="5829300"/>
          </a:xfrm>
          <a:prstGeom prst="rect">
            <a:avLst/>
          </a:prstGeom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S. </a:t>
            </a:r>
            <a:r>
              <a:rPr lang="de-DE" dirty="0" smtClean="0"/>
              <a:t>19</a:t>
            </a:r>
            <a:endParaRPr lang="de-DE" dirty="0" smtClean="0"/>
          </a:p>
        </p:txBody>
      </p:sp>
      <p:grpSp>
        <p:nvGrpSpPr>
          <p:cNvPr id="22" name="Gruppieren 21"/>
          <p:cNvGrpSpPr/>
          <p:nvPr/>
        </p:nvGrpSpPr>
        <p:grpSpPr>
          <a:xfrm>
            <a:off x="3105666" y="3148063"/>
            <a:ext cx="6501955" cy="807394"/>
            <a:chOff x="3120510" y="2437217"/>
            <a:chExt cx="6501955" cy="807394"/>
          </a:xfrm>
        </p:grpSpPr>
        <p:sp>
          <p:nvSpPr>
            <p:cNvPr id="5" name="Untertitel 2"/>
            <p:cNvSpPr txBox="1">
              <a:spLocks/>
            </p:cNvSpPr>
            <p:nvPr/>
          </p:nvSpPr>
          <p:spPr>
            <a:xfrm>
              <a:off x="5911181" y="2437217"/>
              <a:ext cx="3711284" cy="8073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Zuweisungen:</a:t>
              </a:r>
            </a:p>
            <a:p>
              <a:r>
                <a:rPr lang="de-DE" dirty="0" smtClean="0"/>
                <a:t>Abenteuerdorf</a:t>
              </a:r>
            </a:p>
            <a:p>
              <a:r>
                <a:rPr lang="de-DE" dirty="0" smtClean="0"/>
                <a:t>An Gestaltungsraum bzw. Landeskirche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3120510" y="2831424"/>
              <a:ext cx="3031523" cy="39078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3122141" y="4769708"/>
            <a:ext cx="6417274" cy="1128777"/>
            <a:chOff x="3073978" y="4378095"/>
            <a:chExt cx="5766995" cy="1128777"/>
          </a:xfrm>
        </p:grpSpPr>
        <p:sp>
          <p:nvSpPr>
            <p:cNvPr id="8" name="Untertitel 2"/>
            <p:cNvSpPr txBox="1">
              <a:spLocks/>
            </p:cNvSpPr>
            <p:nvPr/>
          </p:nvSpPr>
          <p:spPr>
            <a:xfrm>
              <a:off x="5549465" y="4674358"/>
              <a:ext cx="3291508" cy="832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Versicherungen, Gebäudebetriebskosten,</a:t>
              </a:r>
              <a:endParaRPr lang="de-DE" dirty="0" smtClean="0"/>
            </a:p>
            <a:p>
              <a:r>
                <a:rPr lang="de-DE" dirty="0" smtClean="0"/>
                <a:t>Fahrzeug Miet- und Betriebskosten </a:t>
              </a:r>
              <a:r>
                <a:rPr lang="de-DE" dirty="0" smtClean="0"/>
                <a:t>usw.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3073978" y="4378095"/>
              <a:ext cx="2709525" cy="54369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Untertitel 2"/>
          <p:cNvSpPr txBox="1">
            <a:spLocks/>
          </p:cNvSpPr>
          <p:nvPr/>
        </p:nvSpPr>
        <p:spPr>
          <a:xfrm>
            <a:off x="3220872" y="307730"/>
            <a:ext cx="4989232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Kreissynodalkasse - Aufwendungen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122141" y="2213061"/>
            <a:ext cx="6478700" cy="1559869"/>
            <a:chOff x="3105665" y="1273942"/>
            <a:chExt cx="6478700" cy="1559869"/>
          </a:xfrm>
        </p:grpSpPr>
        <p:sp>
          <p:nvSpPr>
            <p:cNvPr id="12" name="Untertitel 2"/>
            <p:cNvSpPr txBox="1">
              <a:spLocks/>
            </p:cNvSpPr>
            <p:nvPr/>
          </p:nvSpPr>
          <p:spPr>
            <a:xfrm>
              <a:off x="5873081" y="1273942"/>
              <a:ext cx="3711284" cy="8267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de-DE" dirty="0" smtClean="0"/>
                <a:t>Personalaufwendungen u.a. Kompetenzzentrum, Öffentlichkeitsarbeit, Superintendentur</a:t>
              </a: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H="1">
              <a:off x="3105665" y="1738185"/>
              <a:ext cx="2899352" cy="109562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3112997" y="4046240"/>
            <a:ext cx="6485480" cy="857167"/>
            <a:chOff x="3156561" y="5686410"/>
            <a:chExt cx="6485480" cy="687776"/>
          </a:xfrm>
        </p:grpSpPr>
        <p:sp>
          <p:nvSpPr>
            <p:cNvPr id="16" name="Untertitel 2"/>
            <p:cNvSpPr txBox="1">
              <a:spLocks/>
            </p:cNvSpPr>
            <p:nvPr/>
          </p:nvSpPr>
          <p:spPr>
            <a:xfrm>
              <a:off x="5911181" y="5686410"/>
              <a:ext cx="3730860" cy="687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de-DE" dirty="0" smtClean="0"/>
                <a:t>Weitere inhaltliche Arbeit wie u.a. Jugendarbeit, Jugendbildungsarbeit, </a:t>
              </a:r>
              <a:r>
                <a:rPr lang="de-DE" dirty="0" smtClean="0"/>
                <a:t>Reisekosten usw</a:t>
              </a:r>
              <a:r>
                <a:rPr lang="de-DE" dirty="0" smtClean="0"/>
                <a:t>.</a:t>
              </a: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 flipV="1">
              <a:off x="3156561" y="5917502"/>
              <a:ext cx="2939440" cy="1374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/>
          <p:cNvGrpSpPr/>
          <p:nvPr/>
        </p:nvGrpSpPr>
        <p:grpSpPr>
          <a:xfrm>
            <a:off x="2389135" y="4870537"/>
            <a:ext cx="7150280" cy="1760355"/>
            <a:chOff x="2389135" y="4870537"/>
            <a:chExt cx="7150280" cy="1760355"/>
          </a:xfrm>
        </p:grpSpPr>
        <p:sp>
          <p:nvSpPr>
            <p:cNvPr id="30" name="Freihandform 29"/>
            <p:cNvSpPr/>
            <p:nvPr/>
          </p:nvSpPr>
          <p:spPr>
            <a:xfrm>
              <a:off x="2389135" y="4870537"/>
              <a:ext cx="831737" cy="272731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Untertitel 2"/>
            <p:cNvSpPr txBox="1">
              <a:spLocks/>
            </p:cNvSpPr>
            <p:nvPr/>
          </p:nvSpPr>
          <p:spPr>
            <a:xfrm>
              <a:off x="5911181" y="6029597"/>
              <a:ext cx="3628234" cy="6012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DE" dirty="0"/>
                <a:t>Der Haushaltplan 2021 der </a:t>
              </a:r>
              <a:r>
                <a:rPr lang="de-DE" b="1" i="1" dirty="0"/>
                <a:t>Kreissynodalkasse </a:t>
              </a:r>
              <a:r>
                <a:rPr lang="de-DE" dirty="0"/>
                <a:t>des Evangelischen.</a:t>
              </a:r>
            </a:p>
            <a:p>
              <a:pPr>
                <a:spcBef>
                  <a:spcPts val="0"/>
                </a:spcBef>
              </a:pPr>
              <a:r>
                <a:rPr lang="de-DE" dirty="0"/>
                <a:t>Kirchenkreises Wittgenstein wird</a:t>
              </a:r>
            </a:p>
            <a:p>
              <a:pPr>
                <a:spcBef>
                  <a:spcPts val="0"/>
                </a:spcBef>
              </a:pPr>
              <a:r>
                <a:rPr lang="de-DE" dirty="0"/>
                <a:t>in ordentlichen Erträgen </a:t>
              </a:r>
              <a:r>
                <a:rPr lang="de-DE" dirty="0" smtClean="0"/>
                <a:t>(15.) </a:t>
              </a:r>
              <a:r>
                <a:rPr lang="de-DE" dirty="0"/>
                <a:t>auf </a:t>
              </a:r>
              <a:r>
                <a:rPr lang="de-DE" b="1" dirty="0" smtClean="0"/>
                <a:t>1.052.467 € </a:t>
              </a:r>
              <a:r>
                <a:rPr lang="de-DE" dirty="0" smtClean="0"/>
                <a:t>festgestellt</a:t>
              </a:r>
              <a:endParaRPr lang="de-DE" dirty="0" smtClean="0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7912605" y="6330244"/>
              <a:ext cx="831737" cy="272731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928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ntertitel 2"/>
          <p:cNvSpPr txBox="1">
            <a:spLocks/>
          </p:cNvSpPr>
          <p:nvPr/>
        </p:nvSpPr>
        <p:spPr>
          <a:xfrm>
            <a:off x="5909451" y="2123218"/>
            <a:ext cx="5444970" cy="32200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/>
              <a:t>Der Haushaltplan 2022 der </a:t>
            </a:r>
            <a:r>
              <a:rPr lang="de-DE" sz="1300" b="1" i="1" dirty="0"/>
              <a:t>Kreissynodalkasse </a:t>
            </a:r>
            <a:r>
              <a:rPr lang="de-DE" sz="1300" dirty="0"/>
              <a:t>des </a:t>
            </a:r>
            <a:r>
              <a:rPr lang="de-DE" sz="1300" dirty="0" smtClean="0"/>
              <a:t>Evangelischen Kirchenkreises </a:t>
            </a:r>
            <a:r>
              <a:rPr lang="de-DE" sz="1300" dirty="0"/>
              <a:t>Wittgenstein </a:t>
            </a:r>
            <a:r>
              <a:rPr lang="de-DE" sz="1300" dirty="0" smtClean="0"/>
              <a:t>wird in </a:t>
            </a:r>
            <a:r>
              <a:rPr lang="de-DE" sz="1300" dirty="0"/>
              <a:t>ordentlichen Erträgen (8.) auf </a:t>
            </a:r>
            <a:r>
              <a:rPr lang="de-DE" sz="1300" b="1" dirty="0"/>
              <a:t>953.740 </a:t>
            </a:r>
            <a:r>
              <a:rPr lang="de-DE" sz="1300" b="1" dirty="0" smtClean="0"/>
              <a:t>€ </a:t>
            </a:r>
            <a:r>
              <a:rPr lang="de-DE" sz="1300" dirty="0" smtClean="0"/>
              <a:t>und in </a:t>
            </a:r>
            <a:r>
              <a:rPr lang="de-DE" sz="1300" dirty="0"/>
              <a:t>ordentlichen Aufwendungen (15.) auf </a:t>
            </a:r>
            <a:r>
              <a:rPr lang="de-DE" sz="1300" b="1" dirty="0"/>
              <a:t>-1.052.467 </a:t>
            </a:r>
            <a:r>
              <a:rPr lang="de-DE" sz="1300" b="1" dirty="0" smtClean="0"/>
              <a:t>€  </a:t>
            </a:r>
            <a:r>
              <a:rPr lang="de-DE" sz="1300" dirty="0" smtClean="0"/>
              <a:t>festgestellt. </a:t>
            </a:r>
          </a:p>
          <a:p>
            <a:r>
              <a:rPr lang="de-DE" sz="1300" dirty="0" smtClean="0"/>
              <a:t>Das </a:t>
            </a:r>
            <a:r>
              <a:rPr lang="de-DE" sz="1300" dirty="0"/>
              <a:t>Ergebnis der </a:t>
            </a:r>
            <a:r>
              <a:rPr lang="de-DE" sz="1300" b="1" dirty="0"/>
              <a:t>kirchlichen Geschäftstätigkeit (16.) </a:t>
            </a:r>
            <a:r>
              <a:rPr lang="de-DE" sz="1300" dirty="0"/>
              <a:t>schließt </a:t>
            </a:r>
            <a:r>
              <a:rPr lang="de-DE" sz="1300" dirty="0" smtClean="0"/>
              <a:t>mit einem Fehlbetrag </a:t>
            </a:r>
            <a:r>
              <a:rPr lang="de-DE" sz="1300" dirty="0" err="1"/>
              <a:t>i.H.v</a:t>
            </a:r>
            <a:r>
              <a:rPr lang="de-DE" sz="1300" dirty="0"/>
              <a:t>. </a:t>
            </a:r>
            <a:r>
              <a:rPr lang="de-DE" sz="1300" b="1" dirty="0"/>
              <a:t>-98.727 € </a:t>
            </a:r>
            <a:r>
              <a:rPr lang="de-DE" sz="1300" dirty="0"/>
              <a:t>ab</a:t>
            </a:r>
            <a:r>
              <a:rPr lang="de-DE" sz="1300" dirty="0" smtClean="0"/>
              <a:t>. </a:t>
            </a:r>
            <a:endParaRPr lang="de-DE" sz="1300" dirty="0"/>
          </a:p>
          <a:p>
            <a:r>
              <a:rPr lang="de-DE" sz="1300" dirty="0"/>
              <a:t>Nach Zugang der </a:t>
            </a:r>
            <a:r>
              <a:rPr lang="de-DE" sz="1300" b="1" dirty="0"/>
              <a:t>Zinsen (17.) </a:t>
            </a:r>
            <a:r>
              <a:rPr lang="de-DE" sz="1300" dirty="0" err="1"/>
              <a:t>i.H.v</a:t>
            </a:r>
            <a:r>
              <a:rPr lang="de-DE" sz="1300" dirty="0"/>
              <a:t>. </a:t>
            </a:r>
            <a:r>
              <a:rPr lang="de-DE" sz="1300" b="1" dirty="0"/>
              <a:t>5.707 </a:t>
            </a:r>
            <a:r>
              <a:rPr lang="de-DE" sz="1300" dirty="0"/>
              <a:t>€ zeigt das </a:t>
            </a:r>
            <a:r>
              <a:rPr lang="de-DE" sz="1300" b="1" dirty="0" smtClean="0"/>
              <a:t>ordentliche Ergebnis (20</a:t>
            </a:r>
            <a:r>
              <a:rPr lang="de-DE" sz="1300" b="1" dirty="0"/>
              <a:t>.) </a:t>
            </a:r>
            <a:r>
              <a:rPr lang="de-DE" sz="1300" dirty="0"/>
              <a:t>einen Fehlbetrag </a:t>
            </a:r>
            <a:r>
              <a:rPr lang="de-DE" sz="1300" dirty="0" err="1"/>
              <a:t>i.H.v</a:t>
            </a:r>
            <a:r>
              <a:rPr lang="de-DE" sz="1300" dirty="0"/>
              <a:t>. </a:t>
            </a:r>
            <a:r>
              <a:rPr lang="de-DE" sz="1300" b="1" dirty="0"/>
              <a:t>-93.020 €.</a:t>
            </a:r>
            <a:endParaRPr lang="de-DE" sz="1300" dirty="0"/>
          </a:p>
          <a:p>
            <a:r>
              <a:rPr lang="de-DE" sz="1300" dirty="0"/>
              <a:t>Dem stehen Rücklagenentnahmen </a:t>
            </a:r>
            <a:r>
              <a:rPr lang="de-DE" sz="1300" dirty="0" err="1"/>
              <a:t>i.H.v</a:t>
            </a:r>
            <a:r>
              <a:rPr lang="de-DE" sz="1300" dirty="0"/>
              <a:t>. </a:t>
            </a:r>
            <a:r>
              <a:rPr lang="de-DE" sz="1300" b="1" dirty="0"/>
              <a:t>14.800 € </a:t>
            </a:r>
            <a:r>
              <a:rPr lang="de-DE" sz="1300" dirty="0"/>
              <a:t>(</a:t>
            </a:r>
            <a:r>
              <a:rPr lang="de-DE" sz="1300" b="1" dirty="0"/>
              <a:t>26.</a:t>
            </a:r>
            <a:r>
              <a:rPr lang="de-DE" sz="1300" dirty="0"/>
              <a:t>) und </a:t>
            </a:r>
            <a:r>
              <a:rPr lang="de-DE" sz="1300" dirty="0" smtClean="0"/>
              <a:t> Rücklagenzuführungen </a:t>
            </a:r>
            <a:r>
              <a:rPr lang="de-DE" sz="1300" dirty="0" err="1" smtClean="0"/>
              <a:t>i.H.v</a:t>
            </a:r>
            <a:r>
              <a:rPr lang="de-DE" sz="1300" dirty="0"/>
              <a:t>. </a:t>
            </a:r>
            <a:r>
              <a:rPr lang="de-DE" sz="1300" b="1" dirty="0"/>
              <a:t>472 € </a:t>
            </a:r>
            <a:r>
              <a:rPr lang="de-DE" sz="1300" dirty="0"/>
              <a:t>gegenüber.</a:t>
            </a:r>
          </a:p>
          <a:p>
            <a:r>
              <a:rPr lang="de-DE" sz="1300" dirty="0"/>
              <a:t>Das Bilanzergebnis beläuft sich somit auf </a:t>
            </a:r>
            <a:r>
              <a:rPr lang="de-DE" sz="1300" b="1" dirty="0"/>
              <a:t>-78.692 € </a:t>
            </a:r>
            <a:r>
              <a:rPr lang="de-DE" sz="1300" dirty="0"/>
              <a:t>(Fehlbetrag</a:t>
            </a:r>
            <a:r>
              <a:rPr lang="de-DE" sz="1300" dirty="0" smtClean="0"/>
              <a:t>). </a:t>
            </a:r>
          </a:p>
          <a:p>
            <a:r>
              <a:rPr lang="de-DE" sz="1300" b="1" dirty="0" smtClean="0"/>
              <a:t>Der </a:t>
            </a:r>
            <a:r>
              <a:rPr lang="de-DE" sz="1300" b="1" dirty="0"/>
              <a:t>Haushalt gilt, unter Berücksichtigung zulässiger </a:t>
            </a:r>
            <a:r>
              <a:rPr lang="de-DE" sz="1300" b="1" dirty="0" smtClean="0"/>
              <a:t>Rücklagenentnahmen, Verrechnungen </a:t>
            </a:r>
            <a:r>
              <a:rPr lang="de-DE" sz="1300" b="1" dirty="0"/>
              <a:t>der Abschreibungen mit der </a:t>
            </a:r>
            <a:r>
              <a:rPr lang="de-DE" sz="1300" b="1" dirty="0" smtClean="0"/>
              <a:t>Ergebnisverrechnungsreserve nach </a:t>
            </a:r>
            <a:r>
              <a:rPr lang="de-DE" sz="1300" b="1" dirty="0"/>
              <a:t>§70 Abs. 2, Satz 3 </a:t>
            </a:r>
            <a:r>
              <a:rPr lang="de-DE" sz="1300" b="1" dirty="0" err="1"/>
              <a:t>VwO.d</a:t>
            </a:r>
            <a:r>
              <a:rPr lang="de-DE" sz="1300" b="1" dirty="0"/>
              <a:t> als ausgeglichen</a:t>
            </a:r>
            <a:r>
              <a:rPr lang="de-DE" sz="1300" b="1" dirty="0" smtClean="0"/>
              <a:t>!</a:t>
            </a:r>
            <a:endParaRPr lang="de-DE" sz="1300" dirty="0" smtClean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7" y="844436"/>
            <a:ext cx="5187511" cy="5829300"/>
          </a:xfrm>
          <a:prstGeom prst="rect">
            <a:avLst/>
          </a:prstGeom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</a:t>
            </a:r>
            <a:r>
              <a:rPr lang="de-DE" dirty="0" smtClean="0"/>
              <a:t>S. 19</a:t>
            </a:r>
            <a:endParaRPr lang="de-DE" dirty="0" smtClean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7167205" y="5763021"/>
            <a:ext cx="3613571" cy="7301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Entnahmen aus Sonderrücklagen für </a:t>
            </a:r>
            <a:r>
              <a:rPr lang="de-DE" dirty="0" smtClean="0"/>
              <a:t>Salutogenese, Tansaniapartnerschaft </a:t>
            </a:r>
            <a:r>
              <a:rPr lang="de-DE" dirty="0" smtClean="0"/>
              <a:t>und Flüchtlingsarbeit. </a:t>
            </a:r>
          </a:p>
          <a:p>
            <a:r>
              <a:rPr lang="de-DE" dirty="0" smtClean="0"/>
              <a:t>Dienen nicht zur Deckung des Haushalts.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390139" y="2452041"/>
            <a:ext cx="7743620" cy="2664350"/>
            <a:chOff x="1806780" y="3733228"/>
            <a:chExt cx="7743620" cy="2664350"/>
          </a:xfrm>
        </p:grpSpPr>
        <p:sp>
          <p:nvSpPr>
            <p:cNvPr id="18" name="Freihandform 17"/>
            <p:cNvSpPr/>
            <p:nvPr/>
          </p:nvSpPr>
          <p:spPr>
            <a:xfrm>
              <a:off x="8718663" y="3733228"/>
              <a:ext cx="831737" cy="272731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1806780" y="6172313"/>
              <a:ext cx="723526" cy="225265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584627" y="3219662"/>
            <a:ext cx="6717395" cy="2165046"/>
            <a:chOff x="2313939" y="3895633"/>
            <a:chExt cx="6717395" cy="2165046"/>
          </a:xfrm>
        </p:grpSpPr>
        <p:sp>
          <p:nvSpPr>
            <p:cNvPr id="26" name="Freihandform 25"/>
            <p:cNvSpPr/>
            <p:nvPr/>
          </p:nvSpPr>
          <p:spPr>
            <a:xfrm>
              <a:off x="8447134" y="3895633"/>
              <a:ext cx="584200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 flipV="1">
              <a:off x="2313939" y="6014960"/>
              <a:ext cx="437963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514259" y="3710367"/>
            <a:ext cx="7285569" cy="2207556"/>
            <a:chOff x="2514259" y="3710367"/>
            <a:chExt cx="7285569" cy="2207556"/>
          </a:xfrm>
        </p:grpSpPr>
        <p:sp>
          <p:nvSpPr>
            <p:cNvPr id="23" name="Freihandform 22"/>
            <p:cNvSpPr/>
            <p:nvPr/>
          </p:nvSpPr>
          <p:spPr>
            <a:xfrm>
              <a:off x="9215628" y="3710367"/>
              <a:ext cx="584200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2514259" y="5872204"/>
              <a:ext cx="578698" cy="4571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Untertitel 2"/>
          <p:cNvSpPr txBox="1">
            <a:spLocks/>
          </p:cNvSpPr>
          <p:nvPr/>
        </p:nvSpPr>
        <p:spPr>
          <a:xfrm>
            <a:off x="2672232" y="307730"/>
            <a:ext cx="5959704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Kreissynodalkasse - </a:t>
            </a:r>
            <a:r>
              <a:rPr lang="de-DE" dirty="0" smtClean="0"/>
              <a:t>Beschlussvorschlag</a:t>
            </a:r>
            <a:endParaRPr lang="de-DE" dirty="0" smtClean="0"/>
          </a:p>
        </p:txBody>
      </p:sp>
      <p:grpSp>
        <p:nvGrpSpPr>
          <p:cNvPr id="33" name="Gruppieren 32"/>
          <p:cNvGrpSpPr/>
          <p:nvPr/>
        </p:nvGrpSpPr>
        <p:grpSpPr>
          <a:xfrm>
            <a:off x="7132669" y="3696488"/>
            <a:ext cx="3842417" cy="2718582"/>
            <a:chOff x="2139883" y="3177643"/>
            <a:chExt cx="3842417" cy="2718582"/>
          </a:xfrm>
        </p:grpSpPr>
        <p:sp>
          <p:nvSpPr>
            <p:cNvPr id="31" name="Textfeld 30"/>
            <p:cNvSpPr txBox="1"/>
            <p:nvPr/>
          </p:nvSpPr>
          <p:spPr>
            <a:xfrm>
              <a:off x="5593680" y="3177643"/>
              <a:ext cx="388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Lucida Handwriting" panose="03010101010101010101" pitchFamily="66" charset="0"/>
                </a:rPr>
                <a:t>!</a:t>
              </a:r>
              <a:endParaRPr lang="de-DE" sz="2000" dirty="0">
                <a:latin typeface="Lucida Handwriting" panose="03010101010101010101" pitchFamily="66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139883" y="5496115"/>
              <a:ext cx="388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Lucida Handwriting" panose="03010101010101010101" pitchFamily="66" charset="0"/>
                </a:rPr>
                <a:t>!</a:t>
              </a:r>
              <a:endParaRPr lang="de-DE" sz="2000" dirty="0"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345400" y="2288875"/>
            <a:ext cx="8925342" cy="1444352"/>
            <a:chOff x="2345400" y="2288875"/>
            <a:chExt cx="8925342" cy="1444352"/>
          </a:xfrm>
        </p:grpSpPr>
        <p:sp>
          <p:nvSpPr>
            <p:cNvPr id="17" name="Freihandform 16"/>
            <p:cNvSpPr/>
            <p:nvPr/>
          </p:nvSpPr>
          <p:spPr>
            <a:xfrm>
              <a:off x="10439005" y="2288875"/>
              <a:ext cx="831737" cy="272731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2345400" y="3460496"/>
              <a:ext cx="831737" cy="272731"/>
            </a:xfrm>
            <a:custGeom>
              <a:avLst/>
              <a:gdLst>
                <a:gd name="connsiteX0" fmla="*/ 753431 w 809458"/>
                <a:gd name="connsiteY0" fmla="*/ 17929 h 152924"/>
                <a:gd name="connsiteX1" fmla="*/ 753431 w 809458"/>
                <a:gd name="connsiteY1" fmla="*/ 17929 h 152924"/>
                <a:gd name="connsiteX2" fmla="*/ 493455 w 809458"/>
                <a:gd name="connsiteY2" fmla="*/ 0 h 152924"/>
                <a:gd name="connsiteX3" fmla="*/ 260372 w 809458"/>
                <a:gd name="connsiteY3" fmla="*/ 8965 h 152924"/>
                <a:gd name="connsiteX4" fmla="*/ 152796 w 809458"/>
                <a:gd name="connsiteY4" fmla="*/ 17929 h 152924"/>
                <a:gd name="connsiteX5" fmla="*/ 99007 w 809458"/>
                <a:gd name="connsiteY5" fmla="*/ 26894 h 152924"/>
                <a:gd name="connsiteX6" fmla="*/ 36255 w 809458"/>
                <a:gd name="connsiteY6" fmla="*/ 35859 h 152924"/>
                <a:gd name="connsiteX7" fmla="*/ 9360 w 809458"/>
                <a:gd name="connsiteY7" fmla="*/ 53788 h 152924"/>
                <a:gd name="connsiteX8" fmla="*/ 396 w 809458"/>
                <a:gd name="connsiteY8" fmla="*/ 80682 h 152924"/>
                <a:gd name="connsiteX9" fmla="*/ 45219 w 809458"/>
                <a:gd name="connsiteY9" fmla="*/ 116541 h 152924"/>
                <a:gd name="connsiteX10" fmla="*/ 188655 w 809458"/>
                <a:gd name="connsiteY10" fmla="*/ 134471 h 152924"/>
                <a:gd name="connsiteX11" fmla="*/ 242443 w 809458"/>
                <a:gd name="connsiteY11" fmla="*/ 143435 h 152924"/>
                <a:gd name="connsiteX12" fmla="*/ 798255 w 809458"/>
                <a:gd name="connsiteY12" fmla="*/ 143435 h 152924"/>
                <a:gd name="connsiteX13" fmla="*/ 798255 w 809458"/>
                <a:gd name="connsiteY13" fmla="*/ 62753 h 152924"/>
                <a:gd name="connsiteX14" fmla="*/ 771360 w 809458"/>
                <a:gd name="connsiteY14" fmla="*/ 44823 h 152924"/>
                <a:gd name="connsiteX15" fmla="*/ 753431 w 809458"/>
                <a:gd name="connsiteY15" fmla="*/ 17929 h 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9458" h="152924">
                  <a:moveTo>
                    <a:pt x="753431" y="17929"/>
                  </a:moveTo>
                  <a:lnTo>
                    <a:pt x="753431" y="17929"/>
                  </a:lnTo>
                  <a:cubicBezTo>
                    <a:pt x="662907" y="8877"/>
                    <a:pt x="588331" y="0"/>
                    <a:pt x="493455" y="0"/>
                  </a:cubicBezTo>
                  <a:cubicBezTo>
                    <a:pt x="415703" y="0"/>
                    <a:pt x="338066" y="5977"/>
                    <a:pt x="260372" y="8965"/>
                  </a:cubicBezTo>
                  <a:cubicBezTo>
                    <a:pt x="224513" y="11953"/>
                    <a:pt x="188559" y="13955"/>
                    <a:pt x="152796" y="17929"/>
                  </a:cubicBezTo>
                  <a:cubicBezTo>
                    <a:pt x="134730" y="19936"/>
                    <a:pt x="116973" y="24130"/>
                    <a:pt x="99007" y="26894"/>
                  </a:cubicBezTo>
                  <a:cubicBezTo>
                    <a:pt x="78123" y="30107"/>
                    <a:pt x="57172" y="32871"/>
                    <a:pt x="36255" y="35859"/>
                  </a:cubicBezTo>
                  <a:cubicBezTo>
                    <a:pt x="27290" y="41835"/>
                    <a:pt x="16091" y="45375"/>
                    <a:pt x="9360" y="53788"/>
                  </a:cubicBezTo>
                  <a:cubicBezTo>
                    <a:pt x="3457" y="61167"/>
                    <a:pt x="-1457" y="71416"/>
                    <a:pt x="396" y="80682"/>
                  </a:cubicBezTo>
                  <a:cubicBezTo>
                    <a:pt x="2249" y="89948"/>
                    <a:pt x="41496" y="114679"/>
                    <a:pt x="45219" y="116541"/>
                  </a:cubicBezTo>
                  <a:cubicBezTo>
                    <a:pt x="83922" y="135892"/>
                    <a:pt x="166404" y="132759"/>
                    <a:pt x="188655" y="134471"/>
                  </a:cubicBezTo>
                  <a:cubicBezTo>
                    <a:pt x="206584" y="137459"/>
                    <a:pt x="224329" y="141926"/>
                    <a:pt x="242443" y="143435"/>
                  </a:cubicBezTo>
                  <a:cubicBezTo>
                    <a:pt x="458477" y="161437"/>
                    <a:pt x="537064" y="149371"/>
                    <a:pt x="798255" y="143435"/>
                  </a:cubicBezTo>
                  <a:cubicBezTo>
                    <a:pt x="808592" y="112421"/>
                    <a:pt x="817187" y="100617"/>
                    <a:pt x="798255" y="62753"/>
                  </a:cubicBezTo>
                  <a:cubicBezTo>
                    <a:pt x="793436" y="53116"/>
                    <a:pt x="781680" y="47919"/>
                    <a:pt x="771360" y="44823"/>
                  </a:cubicBezTo>
                  <a:cubicBezTo>
                    <a:pt x="751121" y="38751"/>
                    <a:pt x="756419" y="22411"/>
                    <a:pt x="753431" y="17929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14259" y="4476102"/>
            <a:ext cx="7285569" cy="1978527"/>
            <a:chOff x="2514259" y="4476102"/>
            <a:chExt cx="7285569" cy="1978527"/>
          </a:xfrm>
        </p:grpSpPr>
        <p:sp>
          <p:nvSpPr>
            <p:cNvPr id="38" name="Freihandform 37"/>
            <p:cNvSpPr/>
            <p:nvPr/>
          </p:nvSpPr>
          <p:spPr>
            <a:xfrm>
              <a:off x="9215628" y="4476102"/>
              <a:ext cx="584200" cy="7355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2514259" y="6381070"/>
              <a:ext cx="584200" cy="73559"/>
            </a:xfrm>
            <a:custGeom>
              <a:avLst/>
              <a:gdLst>
                <a:gd name="connsiteX0" fmla="*/ 0 w 403412"/>
                <a:gd name="connsiteY0" fmla="*/ 17929 h 47660"/>
                <a:gd name="connsiteX1" fmla="*/ 0 w 403412"/>
                <a:gd name="connsiteY1" fmla="*/ 17929 h 47660"/>
                <a:gd name="connsiteX2" fmla="*/ 116541 w 403412"/>
                <a:gd name="connsiteY2" fmla="*/ 8965 h 47660"/>
                <a:gd name="connsiteX3" fmla="*/ 206188 w 403412"/>
                <a:gd name="connsiteY3" fmla="*/ 0 h 47660"/>
                <a:gd name="connsiteX4" fmla="*/ 403412 w 403412"/>
                <a:gd name="connsiteY4" fmla="*/ 8965 h 47660"/>
                <a:gd name="connsiteX5" fmla="*/ 134471 w 403412"/>
                <a:gd name="connsiteY5" fmla="*/ 17929 h 47660"/>
                <a:gd name="connsiteX6" fmla="*/ 53788 w 403412"/>
                <a:gd name="connsiteY6" fmla="*/ 17929 h 47660"/>
                <a:gd name="connsiteX7" fmla="*/ 53788 w 403412"/>
                <a:gd name="connsiteY7" fmla="*/ 17929 h 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2" h="47660">
                  <a:moveTo>
                    <a:pt x="0" y="17929"/>
                  </a:moveTo>
                  <a:lnTo>
                    <a:pt x="0" y="17929"/>
                  </a:lnTo>
                  <a:lnTo>
                    <a:pt x="116541" y="8965"/>
                  </a:lnTo>
                  <a:cubicBezTo>
                    <a:pt x="146459" y="6363"/>
                    <a:pt x="176157" y="0"/>
                    <a:pt x="206188" y="0"/>
                  </a:cubicBezTo>
                  <a:cubicBezTo>
                    <a:pt x="271997" y="0"/>
                    <a:pt x="337671" y="5977"/>
                    <a:pt x="403412" y="8965"/>
                  </a:cubicBezTo>
                  <a:cubicBezTo>
                    <a:pt x="326057" y="86315"/>
                    <a:pt x="396124" y="25001"/>
                    <a:pt x="134471" y="17929"/>
                  </a:cubicBezTo>
                  <a:cubicBezTo>
                    <a:pt x="107586" y="17202"/>
                    <a:pt x="80682" y="17929"/>
                    <a:pt x="53788" y="17929"/>
                  </a:cubicBezTo>
                  <a:lnTo>
                    <a:pt x="53788" y="17929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84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18" y="851535"/>
            <a:ext cx="5628132" cy="5795010"/>
          </a:xfrm>
          <a:prstGeom prst="rect">
            <a:avLst/>
          </a:prstGeom>
        </p:spPr>
      </p:pic>
      <p:sp>
        <p:nvSpPr>
          <p:cNvPr id="2" name="Untertitel 2"/>
          <p:cNvSpPr txBox="1">
            <a:spLocks/>
          </p:cNvSpPr>
          <p:nvPr/>
        </p:nvSpPr>
        <p:spPr>
          <a:xfrm>
            <a:off x="3220872" y="307730"/>
            <a:ext cx="4989232" cy="56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Gemeinden</a:t>
            </a: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9708776" y="262949"/>
            <a:ext cx="1792941" cy="4301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Haushaltsunterlagen S. 6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8641162" y="5154904"/>
            <a:ext cx="1768712" cy="15842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Verteilsumme an die Gemeinden aus der Finanzaus-</a:t>
            </a:r>
            <a:r>
              <a:rPr lang="de-DE" dirty="0" err="1" smtClean="0"/>
              <a:t>gleichskasse</a:t>
            </a:r>
            <a:endParaRPr lang="de-DE" dirty="0" smtClean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5852160" y="6473952"/>
            <a:ext cx="2701291" cy="2377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Breitbild</PresentationFormat>
  <Paragraphs>152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Handwriting</vt:lpstr>
      <vt:lpstr>Office Theme</vt:lpstr>
      <vt:lpstr>PowerPoint-Präsentation</vt:lpstr>
      <vt:lpstr>Finanzverteilung EKvW 2022</vt:lpstr>
      <vt:lpstr>Haushaltspläne KK Wittgenstein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Haushaltspläne KK Wittgenstein 2021</dc:title>
  <dc:creator>Admin</dc:creator>
  <cp:lastModifiedBy>Admin</cp:lastModifiedBy>
  <cp:revision>61</cp:revision>
  <dcterms:created xsi:type="dcterms:W3CDTF">2020-11-27T13:51:28Z</dcterms:created>
  <dcterms:modified xsi:type="dcterms:W3CDTF">2021-11-21T18:34:42Z</dcterms:modified>
</cp:coreProperties>
</file>